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332" r:id="rId2"/>
    <p:sldId id="320" r:id="rId3"/>
    <p:sldId id="321" r:id="rId4"/>
    <p:sldId id="294" r:id="rId5"/>
    <p:sldId id="295" r:id="rId6"/>
    <p:sldId id="284" r:id="rId7"/>
    <p:sldId id="285" r:id="rId8"/>
    <p:sldId id="333" r:id="rId9"/>
    <p:sldId id="334" r:id="rId10"/>
    <p:sldId id="335" r:id="rId11"/>
    <p:sldId id="336" r:id="rId12"/>
    <p:sldId id="322" r:id="rId13"/>
    <p:sldId id="323" r:id="rId14"/>
    <p:sldId id="324" r:id="rId15"/>
    <p:sldId id="326" r:id="rId16"/>
    <p:sldId id="339" r:id="rId17"/>
    <p:sldId id="337" r:id="rId18"/>
    <p:sldId id="327" r:id="rId19"/>
    <p:sldId id="338" r:id="rId20"/>
    <p:sldId id="325" r:id="rId21"/>
    <p:sldId id="328" r:id="rId22"/>
    <p:sldId id="329" r:id="rId23"/>
    <p:sldId id="330" r:id="rId24"/>
  </p:sldIdLst>
  <p:sldSz cx="12188825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6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53" autoAdjust="0"/>
    <p:restoredTop sz="86372" autoAdjust="0"/>
  </p:normalViewPr>
  <p:slideViewPr>
    <p:cSldViewPr>
      <p:cViewPr varScale="1">
        <p:scale>
          <a:sx n="80" d="100"/>
          <a:sy n="80" d="100"/>
        </p:scale>
        <p:origin x="120" y="354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1" d="100"/>
          <a:sy n="51" d="100"/>
        </p:scale>
        <p:origin x="2964" y="72"/>
      </p:cViewPr>
      <p:guideLst>
        <p:guide orient="horz" pos="3156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Car</a:t>
            </a:r>
            <a:r>
              <a:rPr lang="en-GB" baseline="0" dirty="0"/>
              <a:t> Finance Illustration</a:t>
            </a:r>
            <a:endParaRPr lang="en-GB" dirty="0"/>
          </a:p>
        </c:rich>
      </c:tx>
      <c:layout>
        <c:manualLayout>
          <c:xMode val="edge"/>
          <c:yMode val="edge"/>
          <c:x val="0.1930255224167011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Repayment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4000</c:v>
                </c:pt>
                <c:pt idx="1">
                  <c:v>7000</c:v>
                </c:pt>
                <c:pt idx="2">
                  <c:v>10000</c:v>
                </c:pt>
                <c:pt idx="3">
                  <c:v>13000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2F4-4AE9-BB91-C12373E448C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Residual Value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 formatCode="#,##0">
                  <c:v>10000</c:v>
                </c:pt>
                <c:pt idx="1">
                  <c:v>8000</c:v>
                </c:pt>
                <c:pt idx="2">
                  <c:v>7200</c:v>
                </c:pt>
                <c:pt idx="3" formatCode="#,##0">
                  <c:v>6000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2F4-4AE9-BB91-C12373E448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92973664"/>
        <c:axId val="492976288"/>
      </c:lineChart>
      <c:catAx>
        <c:axId val="49297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2976288"/>
        <c:crosses val="autoZero"/>
        <c:auto val="1"/>
        <c:lblAlgn val="ctr"/>
        <c:lblOffset val="100"/>
        <c:noMultiLvlLbl val="0"/>
      </c:catAx>
      <c:valAx>
        <c:axId val="492976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297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baseline="0" dirty="0"/>
              <a:t>Mortgage Illustration</a:t>
            </a:r>
            <a:endParaRPr lang="en-GB" dirty="0"/>
          </a:p>
        </c:rich>
      </c:tx>
      <c:layout>
        <c:manualLayout>
          <c:xMode val="edge"/>
          <c:yMode val="edge"/>
          <c:x val="0.26678003659315636"/>
          <c:y val="1.4880952380952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Repayment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5"/>
                <c:pt idx="0">
                  <c:v>Year 1 - 5</c:v>
                </c:pt>
                <c:pt idx="1">
                  <c:v>Year 6 - 10</c:v>
                </c:pt>
                <c:pt idx="2">
                  <c:v>Year 11 - 15</c:v>
                </c:pt>
                <c:pt idx="3">
                  <c:v>Year 16-20</c:v>
                </c:pt>
                <c:pt idx="4">
                  <c:v>Year 21 - 25</c:v>
                </c:pt>
              </c:strCache>
            </c:strRef>
          </c:cat>
          <c:val>
            <c:numRef>
              <c:f>Sheet1!$B$2:$B$7</c:f>
              <c:numCache>
                <c:formatCode>#,##0</c:formatCode>
                <c:ptCount val="6"/>
                <c:pt idx="0">
                  <c:v>100000</c:v>
                </c:pt>
                <c:pt idx="1">
                  <c:v>125000</c:v>
                </c:pt>
                <c:pt idx="2">
                  <c:v>150000</c:v>
                </c:pt>
                <c:pt idx="3">
                  <c:v>175000</c:v>
                </c:pt>
                <c:pt idx="4">
                  <c:v>200000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41E-4F7B-BADB-5E4BCB2760D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Residual Value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5"/>
                <c:pt idx="0">
                  <c:v>Year 1 - 5</c:v>
                </c:pt>
                <c:pt idx="1">
                  <c:v>Year 6 - 10</c:v>
                </c:pt>
                <c:pt idx="2">
                  <c:v>Year 11 - 15</c:v>
                </c:pt>
                <c:pt idx="3">
                  <c:v>Year 16-20</c:v>
                </c:pt>
                <c:pt idx="4">
                  <c:v>Year 21 - 25</c:v>
                </c:pt>
              </c:strCache>
            </c:strRef>
          </c:cat>
          <c:val>
            <c:numRef>
              <c:f>Sheet1!$C$2:$C$7</c:f>
              <c:numCache>
                <c:formatCode>#,##0</c:formatCode>
                <c:ptCount val="6"/>
                <c:pt idx="0">
                  <c:v>100000</c:v>
                </c:pt>
                <c:pt idx="1">
                  <c:v>115000</c:v>
                </c:pt>
                <c:pt idx="2" formatCode="General">
                  <c:v>160000</c:v>
                </c:pt>
                <c:pt idx="3">
                  <c:v>170000</c:v>
                </c:pt>
                <c:pt idx="4">
                  <c:v>210000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41E-4F7B-BADB-5E4BCB2760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92973664"/>
        <c:axId val="492976288"/>
      </c:lineChart>
      <c:catAx>
        <c:axId val="49297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2976288"/>
        <c:crosses val="autoZero"/>
        <c:auto val="1"/>
        <c:lblAlgn val="ctr"/>
        <c:lblOffset val="100"/>
        <c:noMultiLvlLbl val="0"/>
      </c:catAx>
      <c:valAx>
        <c:axId val="492976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297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784AA43A-3F76-4A13-9CD6-36134EB429E3}" type="datetimeFigureOut">
              <a:rPr lang="en-US"/>
              <a:t>3/25/2019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5F674A4F-2B7A-4ECB-A400-260B2FFC03C1}" type="datetimeFigureOut">
              <a:rPr lang="en-US"/>
              <a:t>3/25/2019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50888"/>
            <a:ext cx="6675437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6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3/25/2019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3/25/2019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3/25/2019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5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3/25/2019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8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3/25/2019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0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3/25/2019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6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3/25/2019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3/25/2019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grpSp>
        <p:nvGrpSpPr>
          <p:cNvPr id="615" name="frame" descr="Box graphic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3/25/2019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grpSp>
        <p:nvGrpSpPr>
          <p:cNvPr id="614" name="frame" descr="Box graphic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3/25/2019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3/25/2019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2" y="1905000"/>
            <a:ext cx="9684567" cy="2667000"/>
          </a:xfrm>
        </p:spPr>
        <p:txBody>
          <a:bodyPr/>
          <a:lstStyle/>
          <a:p>
            <a:r>
              <a:rPr lang="en-US" dirty="0"/>
              <a:t>We’re separate because...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How we manage our money – Part 2</a:t>
            </a:r>
          </a:p>
        </p:txBody>
      </p:sp>
    </p:spTree>
    <p:extLst>
      <p:ext uri="{BB962C8B-B14F-4D97-AF65-F5344CB8AC3E}">
        <p14:creationId xmlns:p14="http://schemas.microsoft.com/office/powerpoint/2010/main" val="147090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EC3DA-7A61-4290-A0BA-EEE7733A1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– snowball. . . Stage 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F3A80B-DD49-489C-8241-B41E3B8EB4A2}"/>
              </a:ext>
            </a:extLst>
          </p:cNvPr>
          <p:cNvSpPr/>
          <p:nvPr/>
        </p:nvSpPr>
        <p:spPr>
          <a:xfrm rot="5400000">
            <a:off x="9006819" y="3306712"/>
            <a:ext cx="504056" cy="1368152"/>
          </a:xfrm>
          <a:prstGeom prst="rec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E628A3-53D8-4E8C-9C97-C444AEFDBA5F}"/>
              </a:ext>
            </a:extLst>
          </p:cNvPr>
          <p:cNvSpPr/>
          <p:nvPr/>
        </p:nvSpPr>
        <p:spPr>
          <a:xfrm rot="5400000">
            <a:off x="1954462" y="5065414"/>
            <a:ext cx="504056" cy="1368152"/>
          </a:xfrm>
          <a:prstGeom prst="rect">
            <a:avLst/>
          </a:prstGeom>
          <a:solidFill>
            <a:srgbClr val="FFC000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1357F5-C616-43C0-A8F3-494C9E7CF54B}"/>
              </a:ext>
            </a:extLst>
          </p:cNvPr>
          <p:cNvSpPr/>
          <p:nvPr/>
        </p:nvSpPr>
        <p:spPr>
          <a:xfrm rot="5400000">
            <a:off x="7632188" y="3378720"/>
            <a:ext cx="504056" cy="1224136"/>
          </a:xfrm>
          <a:prstGeom prst="rec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71BCDE-DADF-4E73-9874-ED84B6B4E44B}"/>
              </a:ext>
            </a:extLst>
          </p:cNvPr>
          <p:cNvSpPr/>
          <p:nvPr/>
        </p:nvSpPr>
        <p:spPr>
          <a:xfrm rot="5400000">
            <a:off x="1882454" y="4210205"/>
            <a:ext cx="504056" cy="1224136"/>
          </a:xfrm>
          <a:prstGeom prst="rect">
            <a:avLst/>
          </a:prstGeom>
          <a:solidFill>
            <a:srgbClr val="FFC000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A77BF9-1D26-4703-A662-2FD510A5D978}"/>
              </a:ext>
            </a:extLst>
          </p:cNvPr>
          <p:cNvSpPr/>
          <p:nvPr/>
        </p:nvSpPr>
        <p:spPr>
          <a:xfrm rot="5400000">
            <a:off x="6431252" y="3480407"/>
            <a:ext cx="504056" cy="1020762"/>
          </a:xfrm>
          <a:prstGeom prst="rec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E701BE-7027-4988-8614-C62F93986A03}"/>
              </a:ext>
            </a:extLst>
          </p:cNvPr>
          <p:cNvSpPr/>
          <p:nvPr/>
        </p:nvSpPr>
        <p:spPr>
          <a:xfrm rot="5400000">
            <a:off x="1764683" y="3474663"/>
            <a:ext cx="504056" cy="1020762"/>
          </a:xfrm>
          <a:prstGeom prst="rect">
            <a:avLst/>
          </a:prstGeom>
          <a:solidFill>
            <a:srgbClr val="FFC000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FF8BBF-64E7-4D50-A0A2-858A9C5CE08E}"/>
              </a:ext>
            </a:extLst>
          </p:cNvPr>
          <p:cNvSpPr/>
          <p:nvPr/>
        </p:nvSpPr>
        <p:spPr>
          <a:xfrm rot="5400000">
            <a:off x="5410336" y="3558740"/>
            <a:ext cx="504056" cy="864096"/>
          </a:xfrm>
          <a:prstGeom prst="rec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0F0661-21CB-4D71-88F8-3114153E08D9}"/>
              </a:ext>
            </a:extLst>
          </p:cNvPr>
          <p:cNvSpPr/>
          <p:nvPr/>
        </p:nvSpPr>
        <p:spPr>
          <a:xfrm rot="5400000">
            <a:off x="2911288" y="3558740"/>
            <a:ext cx="504056" cy="864096"/>
          </a:xfrm>
          <a:prstGeom prst="rect">
            <a:avLst/>
          </a:prstGeom>
          <a:solidFill>
            <a:srgbClr val="FFC000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3F1583-204C-4FC8-BE33-DA162AC1B647}"/>
              </a:ext>
            </a:extLst>
          </p:cNvPr>
          <p:cNvSpPr/>
          <p:nvPr/>
        </p:nvSpPr>
        <p:spPr>
          <a:xfrm rot="5400000">
            <a:off x="3775384" y="3633413"/>
            <a:ext cx="504056" cy="720080"/>
          </a:xfrm>
          <a:prstGeom prst="rec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264398-BBBE-4136-ABAE-F6BC11D09234}"/>
              </a:ext>
            </a:extLst>
          </p:cNvPr>
          <p:cNvSpPr/>
          <p:nvPr/>
        </p:nvSpPr>
        <p:spPr>
          <a:xfrm rot="5400000">
            <a:off x="4556856" y="3633413"/>
            <a:ext cx="504056" cy="720080"/>
          </a:xfrm>
          <a:prstGeom prst="rect">
            <a:avLst/>
          </a:prstGeom>
          <a:solidFill>
            <a:srgbClr val="FFC000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F2CD9E-9E16-43D6-99DB-6669AE8E007A}"/>
              </a:ext>
            </a:extLst>
          </p:cNvPr>
          <p:cNvSpPr/>
          <p:nvPr/>
        </p:nvSpPr>
        <p:spPr>
          <a:xfrm rot="5400000">
            <a:off x="9878817" y="1740798"/>
            <a:ext cx="208053" cy="720080"/>
          </a:xfrm>
          <a:prstGeom prst="rec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364DB0-7E32-4A05-BB8A-F316F6283BEC}"/>
              </a:ext>
            </a:extLst>
          </p:cNvPr>
          <p:cNvSpPr/>
          <p:nvPr/>
        </p:nvSpPr>
        <p:spPr>
          <a:xfrm rot="5400000">
            <a:off x="9878816" y="2172803"/>
            <a:ext cx="208055" cy="720080"/>
          </a:xfrm>
          <a:prstGeom prst="rect">
            <a:avLst/>
          </a:prstGeom>
          <a:solidFill>
            <a:srgbClr val="FFC000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E6AD6D-F51C-4998-86F7-8C771D2A8EAE}"/>
              </a:ext>
            </a:extLst>
          </p:cNvPr>
          <p:cNvSpPr txBox="1"/>
          <p:nvPr/>
        </p:nvSpPr>
        <p:spPr>
          <a:xfrm>
            <a:off x="10631991" y="1908157"/>
            <a:ext cx="108234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dirty="0"/>
              <a:t>Capital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BA1ECB-D724-46DC-9AD2-7F2598ACEFBB}"/>
              </a:ext>
            </a:extLst>
          </p:cNvPr>
          <p:cNvSpPr txBox="1"/>
          <p:nvPr/>
        </p:nvSpPr>
        <p:spPr>
          <a:xfrm>
            <a:off x="10631991" y="2332889"/>
            <a:ext cx="117211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dirty="0"/>
              <a:t>Interest</a:t>
            </a:r>
          </a:p>
        </p:txBody>
      </p:sp>
    </p:spTree>
    <p:extLst>
      <p:ext uri="{BB962C8B-B14F-4D97-AF65-F5344CB8AC3E}">
        <p14:creationId xmlns:p14="http://schemas.microsoft.com/office/powerpoint/2010/main" val="361859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2A195-8548-4E19-96B8-F4206F35F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Mortgages not included . . .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5AF853A-C683-47F0-B680-9C48E16D2C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3808679"/>
              </p:ext>
            </p:extLst>
          </p:nvPr>
        </p:nvGraphicFramePr>
        <p:xfrm>
          <a:off x="765820" y="1988840"/>
          <a:ext cx="396044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81F9B43F-CA96-44F5-98D4-25F81330DF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1046847"/>
              </p:ext>
            </p:extLst>
          </p:nvPr>
        </p:nvGraphicFramePr>
        <p:xfrm>
          <a:off x="5518348" y="1988840"/>
          <a:ext cx="6336704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E1C10C2-9779-423B-9D28-CAE2C02B8320}"/>
              </a:ext>
            </a:extLst>
          </p:cNvPr>
          <p:cNvSpPr/>
          <p:nvPr/>
        </p:nvSpPr>
        <p:spPr>
          <a:xfrm>
            <a:off x="621804" y="1772816"/>
            <a:ext cx="4392488" cy="4483224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20AD1A-5422-425A-B120-FB33A85FC5CB}"/>
              </a:ext>
            </a:extLst>
          </p:cNvPr>
          <p:cNvSpPr/>
          <p:nvPr/>
        </p:nvSpPr>
        <p:spPr>
          <a:xfrm>
            <a:off x="5266322" y="1772816"/>
            <a:ext cx="6732746" cy="4483224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71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E11933-4F9D-4ACB-98AF-9C3640AC79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1" t="3896" r="2040" b="6073"/>
          <a:stretch/>
        </p:blipFill>
        <p:spPr>
          <a:xfrm>
            <a:off x="1522410" y="1905000"/>
            <a:ext cx="6948265" cy="44777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F74C41-83A8-430E-9B24-BD379267D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 Financial Commandments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67821-1FF3-4D62-BC9F-3032DEDF9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6696" y="2204864"/>
            <a:ext cx="7949718" cy="3967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5 - Financial Commandments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Live on a Budget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Save for rainy days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Save for Life events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Get out of debt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123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E11933-4F9D-4ACB-98AF-9C3640AC79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1" t="3896" r="2040" b="6073"/>
          <a:stretch/>
        </p:blipFill>
        <p:spPr>
          <a:xfrm>
            <a:off x="1522410" y="1905000"/>
            <a:ext cx="6948265" cy="44777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F74C41-83A8-430E-9B24-BD379267D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 Financial Commandments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67821-1FF3-4D62-BC9F-3032DEDF9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6696" y="2204864"/>
            <a:ext cx="7949718" cy="3967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5 - Financial Commandments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Live on a Budget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Save for rainy days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Get out of debt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Save for life events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Invest for the future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9EA191-D205-40C2-9842-46D35F222264}"/>
              </a:ext>
            </a:extLst>
          </p:cNvPr>
          <p:cNvSpPr txBox="1"/>
          <p:nvPr/>
        </p:nvSpPr>
        <p:spPr>
          <a:xfrm rot="18271610">
            <a:off x="7675417" y="3782208"/>
            <a:ext cx="5073825" cy="651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4000" dirty="0">
                <a:latin typeface="Stencil" panose="040409050D0802020404" pitchFamily="82" charset="0"/>
              </a:rPr>
              <a:t>Correct Sequence</a:t>
            </a:r>
          </a:p>
        </p:txBody>
      </p:sp>
    </p:spTree>
    <p:extLst>
      <p:ext uri="{BB962C8B-B14F-4D97-AF65-F5344CB8AC3E}">
        <p14:creationId xmlns:p14="http://schemas.microsoft.com/office/powerpoint/2010/main" val="387794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DEF01-6BC7-400D-B6E7-25072F452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Investing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59A87-1407-44EB-8437-186F3E3DB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Options</a:t>
            </a:r>
          </a:p>
          <a:p>
            <a:r>
              <a:rPr lang="en-GB" dirty="0"/>
              <a:t>1) Invest in stock market, bonds, property etc.</a:t>
            </a:r>
          </a:p>
          <a:p>
            <a:endParaRPr lang="en-GB" dirty="0"/>
          </a:p>
          <a:p>
            <a:r>
              <a:rPr lang="en-GB" dirty="0"/>
              <a:t>Never invest more than I can afford to lose!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782BDB-746D-4B3A-9029-A3D356873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588" y="3624431"/>
            <a:ext cx="3843511" cy="255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01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DEF01-6BC7-400D-B6E7-25072F452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Investing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59A87-1407-44EB-8437-186F3E3DB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Options</a:t>
            </a:r>
          </a:p>
          <a:p>
            <a:r>
              <a:rPr lang="en-GB" dirty="0"/>
              <a:t>2) Invest in mortgage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A9C753-EF68-4AB0-A862-DA551E166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980" y="3068960"/>
            <a:ext cx="8370406" cy="23762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5320B4-753C-4056-BC2A-8B2D5775278F}"/>
              </a:ext>
            </a:extLst>
          </p:cNvPr>
          <p:cNvSpPr txBox="1"/>
          <p:nvPr/>
        </p:nvSpPr>
        <p:spPr>
          <a:xfrm>
            <a:off x="1917948" y="5877272"/>
            <a:ext cx="921887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dirty="0"/>
              <a:t>Arrangement fees (~£13,000 = £22000)	Total repayment ~£190,000</a:t>
            </a:r>
          </a:p>
        </p:txBody>
      </p:sp>
      <p:pic>
        <p:nvPicPr>
          <p:cNvPr id="2051" name="Picture 3" descr="clip_image001">
            <a:extLst>
              <a:ext uri="{FF2B5EF4-FFF2-40B4-BE49-F238E27FC236}">
                <a16:creationId xmlns:a16="http://schemas.microsoft.com/office/drawing/2014/main" id="{87FB79D5-25C6-4050-9666-44C714CC1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4875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lip_image001">
            <a:extLst>
              <a:ext uri="{FF2B5EF4-FFF2-40B4-BE49-F238E27FC236}">
                <a16:creationId xmlns:a16="http://schemas.microsoft.com/office/drawing/2014/main" id="{F84C8A32-1EC6-4531-863D-89D936396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4875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0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EA185-B92B-4B2E-89D0-87702579E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Maximising impact: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6EDDE-5688-4F22-BFED-03294FA02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799F0D-10D4-4687-9BB8-25B2218DE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410" y="1904999"/>
            <a:ext cx="9143998" cy="462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92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6C9A7-D55C-4B20-9BBD-230C1DC0D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Emotional Learning. . 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B6BAC-F84F-4D35-89DE-9F1971D11E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AB1D88-5062-40CF-B2C3-04FC21C81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023" y="2350430"/>
            <a:ext cx="4535010" cy="33763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D6272D-F41E-498B-AF99-388B23BFE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444" y="3644326"/>
            <a:ext cx="4732828" cy="208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DEF01-6BC7-400D-B6E7-25072F452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Investing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59A87-1407-44EB-8437-186F3E3DB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Options</a:t>
            </a:r>
          </a:p>
          <a:p>
            <a:r>
              <a:rPr lang="en-GB" dirty="0"/>
              <a:t>3) Invest in the kingdom of heaven</a:t>
            </a:r>
          </a:p>
          <a:p>
            <a:r>
              <a:rPr lang="en-GB" dirty="0"/>
              <a:t>I tell you, use worldly wealth to gain friends for yourselves, so that when it is gone, you will be welcomed into eternal dwellings.</a:t>
            </a:r>
            <a:br>
              <a:rPr lang="en-GB" dirty="0"/>
            </a:br>
            <a:r>
              <a:rPr lang="en-GB" dirty="0"/>
              <a:t>(Luke 16:9)</a:t>
            </a:r>
          </a:p>
          <a:p>
            <a:r>
              <a:rPr lang="en-GB" dirty="0"/>
              <a:t>But store up for yourselves treasures in heaven, where moths and vermin do not destroy, and where thieves do not break in and steal.</a:t>
            </a:r>
          </a:p>
          <a:p>
            <a:r>
              <a:rPr lang="en-GB" dirty="0"/>
              <a:t>(Matthew 6:20)</a:t>
            </a:r>
          </a:p>
        </p:txBody>
      </p:sp>
    </p:spTree>
    <p:extLst>
      <p:ext uri="{BB962C8B-B14F-4D97-AF65-F5344CB8AC3E}">
        <p14:creationId xmlns:p14="http://schemas.microsoft.com/office/powerpoint/2010/main" val="72203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D4199-5B83-458B-B44E-5F414180C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59398"/>
            <a:ext cx="9143998" cy="1020762"/>
          </a:xfrm>
        </p:spPr>
        <p:txBody>
          <a:bodyPr/>
          <a:lstStyle/>
          <a:p>
            <a:r>
              <a:rPr lang="en-GB" dirty="0"/>
              <a:t>Recap 5 Commandments: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C769D-8E31-44AC-8FD2-FB5383864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905000"/>
            <a:ext cx="9142412" cy="4267200"/>
          </a:xfrm>
        </p:spPr>
        <p:txBody>
          <a:bodyPr>
            <a:normAutofit/>
          </a:bodyPr>
          <a:lstStyle/>
          <a:p>
            <a:r>
              <a:rPr lang="en-GB" sz="3200" dirty="0"/>
              <a:t>Live on a Budget</a:t>
            </a:r>
          </a:p>
          <a:p>
            <a:r>
              <a:rPr lang="en-GB" sz="3200" dirty="0"/>
              <a:t>Save for a rainy day</a:t>
            </a:r>
          </a:p>
          <a:p>
            <a:r>
              <a:rPr lang="en-GB" sz="3200" dirty="0"/>
              <a:t>Get out of debt</a:t>
            </a:r>
          </a:p>
          <a:p>
            <a:r>
              <a:rPr lang="en-GB" sz="3200" dirty="0"/>
              <a:t>Save for the long term</a:t>
            </a:r>
          </a:p>
          <a:p>
            <a:r>
              <a:rPr lang="en-GB" sz="3200" dirty="0"/>
              <a:t>Invest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1F0DCA-5C09-483A-925C-2B7652DA53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28"/>
          <a:stretch/>
        </p:blipFill>
        <p:spPr>
          <a:xfrm>
            <a:off x="9910836" y="548680"/>
            <a:ext cx="1680814" cy="11161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74968E-378A-42D9-BD7B-07EF83516E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17" t="12989" r="16207" b="25862"/>
          <a:stretch/>
        </p:blipFill>
        <p:spPr>
          <a:xfrm>
            <a:off x="9910836" y="1800240"/>
            <a:ext cx="1680814" cy="11161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A35943-6D6D-40A7-AD9F-51A2668D9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0836" y="2967897"/>
            <a:ext cx="1680814" cy="11161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66A19A-A541-4720-B930-F3CB20418C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6126"/>
          <a:stretch/>
        </p:blipFill>
        <p:spPr>
          <a:xfrm>
            <a:off x="9910836" y="4154985"/>
            <a:ext cx="1680814" cy="11376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13A1D1-3DC4-42D1-929C-043FDD1729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836" y="5363591"/>
            <a:ext cx="1680814" cy="11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8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E11933-4F9D-4ACB-98AF-9C3640AC79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1" t="3896" r="2040" b="6073"/>
          <a:stretch/>
        </p:blipFill>
        <p:spPr>
          <a:xfrm>
            <a:off x="1522410" y="1905000"/>
            <a:ext cx="6948265" cy="44777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F74C41-83A8-430E-9B24-BD379267D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 Financial Commandments -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67821-1FF3-4D62-BC9F-3032DEDF9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6696" y="2204864"/>
            <a:ext cx="7949718" cy="3967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5 - Financial Commandments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Live on a Budget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Save for rainy days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Save for Life events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987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E182F-6A3D-4CE8-B1A0-5E6F6879F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Summing it all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1766-D3D1-4E0D-8F24-0EDCD670F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Matthew 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78C049-F641-43C5-999A-7E2E17C80405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45941" y="2492896"/>
            <a:ext cx="504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3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E182F-6A3D-4CE8-B1A0-5E6F6879F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Summing it all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1766-D3D1-4E0D-8F24-0EDCD670F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Matthew 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78C049-F641-43C5-999A-7E2E17C80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772" y="1905000"/>
            <a:ext cx="1944216" cy="1345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888E92-5E1E-4838-A78F-B76EDF04B32F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845940" y="2537136"/>
            <a:ext cx="504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2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E182F-6A3D-4CE8-B1A0-5E6F6879F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Summing it all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1766-D3D1-4E0D-8F24-0EDCD670F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Matthew 25 &amp; Luke 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78C049-F641-43C5-999A-7E2E17C80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772" y="1905000"/>
            <a:ext cx="1944216" cy="1345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888E92-5E1E-4838-A78F-B76EDF04B32F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334772" y="3368608"/>
            <a:ext cx="1944216" cy="13457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94E5A8-D51D-49C6-BEAA-DB0683F335A8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839760" y="2348880"/>
            <a:ext cx="504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1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E182F-6A3D-4CE8-B1A0-5E6F6879F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Summing it all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1766-D3D1-4E0D-8F24-0EDCD670F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Matthew 25 &amp; Luke 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78C049-F641-43C5-999A-7E2E17C80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772" y="1905000"/>
            <a:ext cx="1944216" cy="1345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888E92-5E1E-4838-A78F-B76EDF04B32F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334772" y="3368608"/>
            <a:ext cx="1944216" cy="13457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94E5A8-D51D-49C6-BEAA-DB0683F335A8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9334772" y="4826030"/>
            <a:ext cx="1944216" cy="1345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F71E6E-AF36-4F02-9E13-5B20B522B1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221" b="12180"/>
          <a:stretch/>
        </p:blipFill>
        <p:spPr>
          <a:xfrm>
            <a:off x="1917948" y="2420888"/>
            <a:ext cx="5841998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4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E11933-4F9D-4ACB-98AF-9C3640AC79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1" t="3896" r="2040" b="6073"/>
          <a:stretch/>
        </p:blipFill>
        <p:spPr>
          <a:xfrm>
            <a:off x="1522410" y="1905000"/>
            <a:ext cx="6948265" cy="44777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F74C41-83A8-430E-9B24-BD379267D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 Financial Commandments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67821-1FF3-4D62-BC9F-3032DEDF9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6696" y="2204864"/>
            <a:ext cx="7949718" cy="3967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5 - Financial Commandments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Live on a Budget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Save for rainy days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Save for Life events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Get out of debt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783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67FD5-137B-4BB0-9EB3-C65E4D878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Debt &amp; Slavery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DAFE3-DCE5-4BFE-83CE-5083CFFB7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rich rule over the poor,</a:t>
            </a:r>
            <a:br>
              <a:rPr lang="en-GB" dirty="0"/>
            </a:br>
            <a:r>
              <a:rPr lang="en-GB" dirty="0"/>
              <a:t>    and the borrower is </a:t>
            </a:r>
            <a:r>
              <a:rPr lang="en-GB" u="sng" dirty="0"/>
              <a:t>slave</a:t>
            </a:r>
            <a:r>
              <a:rPr lang="en-GB" dirty="0"/>
              <a:t> to the lender.</a:t>
            </a:r>
          </a:p>
          <a:p>
            <a:r>
              <a:rPr lang="en-GB" dirty="0"/>
              <a:t>(Proverbs 22:7)</a:t>
            </a:r>
          </a:p>
          <a:p>
            <a:endParaRPr lang="en-GB" dirty="0"/>
          </a:p>
          <a:p>
            <a:r>
              <a:rPr lang="en-GB" dirty="0"/>
              <a:t>Define slave?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B69C89-C7CE-419B-8C7C-94C5F01C2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428" y="3678291"/>
            <a:ext cx="5591547" cy="290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0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787A2-2ACD-4707-A88F-1C9B9B9BD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Slaves? A true tale. . 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E9BD1-7CDC-42BE-9449-ABAD92F27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8108" y="1829136"/>
            <a:ext cx="2304256" cy="4552179"/>
          </a:xfrm>
        </p:spPr>
        <p:txBody>
          <a:bodyPr>
            <a:normAutofit/>
          </a:bodyPr>
          <a:lstStyle/>
          <a:p>
            <a:r>
              <a:rPr lang="en-GB" dirty="0"/>
              <a:t>£3500</a:t>
            </a:r>
          </a:p>
          <a:p>
            <a:r>
              <a:rPr lang="en-GB" dirty="0"/>
              <a:t>£250 / month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£12,500</a:t>
            </a:r>
          </a:p>
          <a:p>
            <a:r>
              <a:rPr lang="en-GB" dirty="0"/>
              <a:t>£16000</a:t>
            </a:r>
          </a:p>
          <a:p>
            <a:endParaRPr lang="en-GB" dirty="0"/>
          </a:p>
          <a:p>
            <a:r>
              <a:rPr lang="en-GB" dirty="0"/>
              <a:t>£0.00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1BE456-B010-496B-AE13-BC8936B06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20" y="1657324"/>
            <a:ext cx="2304256" cy="1294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249C42-6A26-4149-ADC2-F0C34BA7A7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08" b="22730"/>
          <a:stretch/>
        </p:blipFill>
        <p:spPr>
          <a:xfrm>
            <a:off x="9910836" y="1843944"/>
            <a:ext cx="1963179" cy="907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177E59-F3F9-414C-B78E-748B098D04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831"/>
          <a:stretch/>
        </p:blipFill>
        <p:spPr>
          <a:xfrm>
            <a:off x="9857791" y="4159296"/>
            <a:ext cx="2016224" cy="11956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53028A-262F-4F0C-B9D0-844E95DEF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20" y="4038600"/>
            <a:ext cx="2304256" cy="12947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0323E1-6F2F-4811-B716-A1C17784C3A3}"/>
              </a:ext>
            </a:extLst>
          </p:cNvPr>
          <p:cNvCxnSpPr>
            <a:cxnSpLocks/>
          </p:cNvCxnSpPr>
          <p:nvPr/>
        </p:nvCxnSpPr>
        <p:spPr>
          <a:xfrm flipH="1">
            <a:off x="692794" y="5445224"/>
            <a:ext cx="11169637" cy="0"/>
          </a:xfrm>
          <a:prstGeom prst="line">
            <a:avLst/>
          </a:prstGeom>
          <a:ln w="25400"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711DEC6-0BAC-45ED-8403-53EECEF473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165" b="25851"/>
          <a:stretch/>
        </p:blipFill>
        <p:spPr>
          <a:xfrm>
            <a:off x="9481975" y="2930813"/>
            <a:ext cx="2392040" cy="11956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C1C58A-5C70-4EEC-9B70-970FEEFA4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4480" y="5535531"/>
            <a:ext cx="2017951" cy="119492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A707377-69CC-4A17-B965-8A21FD9AE236}"/>
              </a:ext>
            </a:extLst>
          </p:cNvPr>
          <p:cNvSpPr txBox="1">
            <a:spLocks/>
          </p:cNvSpPr>
          <p:nvPr/>
        </p:nvSpPr>
        <p:spPr>
          <a:xfrm>
            <a:off x="7318548" y="1829136"/>
            <a:ext cx="2304256" cy="455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£2000</a:t>
            </a:r>
          </a:p>
          <a:p>
            <a:r>
              <a:rPr lang="en-GB" dirty="0"/>
              <a:t>£250 / month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£11,000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£10,000 +</a:t>
            </a:r>
          </a:p>
        </p:txBody>
      </p:sp>
      <p:sp>
        <p:nvSpPr>
          <p:cNvPr id="6" name="Arrow: Left-Right 5">
            <a:extLst>
              <a:ext uri="{FF2B5EF4-FFF2-40B4-BE49-F238E27FC236}">
                <a16:creationId xmlns:a16="http://schemas.microsoft.com/office/drawing/2014/main" id="{3CEC7C93-A35A-44F0-9C14-41A7A232A90C}"/>
              </a:ext>
            </a:extLst>
          </p:cNvPr>
          <p:cNvSpPr/>
          <p:nvPr/>
        </p:nvSpPr>
        <p:spPr>
          <a:xfrm>
            <a:off x="4970041" y="3838599"/>
            <a:ext cx="2213284" cy="720051"/>
          </a:xfrm>
          <a:prstGeom prst="left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 Years</a:t>
            </a:r>
          </a:p>
        </p:txBody>
      </p:sp>
      <p:sp>
        <p:nvSpPr>
          <p:cNvPr id="15" name="Arrow: Left-Right 14">
            <a:extLst>
              <a:ext uri="{FF2B5EF4-FFF2-40B4-BE49-F238E27FC236}">
                <a16:creationId xmlns:a16="http://schemas.microsoft.com/office/drawing/2014/main" id="{51AB67DC-15B6-4E9C-9A91-C6F6BFB79AD1}"/>
              </a:ext>
            </a:extLst>
          </p:cNvPr>
          <p:cNvSpPr/>
          <p:nvPr/>
        </p:nvSpPr>
        <p:spPr>
          <a:xfrm>
            <a:off x="4994426" y="5085198"/>
            <a:ext cx="2213284" cy="720051"/>
          </a:xfrm>
          <a:prstGeom prst="left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 Years</a:t>
            </a:r>
          </a:p>
        </p:txBody>
      </p:sp>
    </p:spTree>
    <p:extLst>
      <p:ext uri="{BB962C8B-B14F-4D97-AF65-F5344CB8AC3E}">
        <p14:creationId xmlns:p14="http://schemas.microsoft.com/office/powerpoint/2010/main" val="59384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92CEB-428F-4838-8DAC-A36D6AC51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God’s view of debt. . 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8AC15-6A4D-423E-9630-B59B20584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Let no debt remain outstanding, except the continuing debt to love one another,</a:t>
            </a:r>
          </a:p>
          <a:p>
            <a:r>
              <a:rPr lang="en-GB" dirty="0"/>
              <a:t>(Romans 13:8)</a:t>
            </a:r>
          </a:p>
          <a:p>
            <a:r>
              <a:rPr lang="en-GB" dirty="0"/>
              <a:t>My son . . .  if you have shaken hands in pledge for a stranger, . . </a:t>
            </a:r>
          </a:p>
          <a:p>
            <a:r>
              <a:rPr lang="en-GB" dirty="0"/>
              <a:t>Free yourself, like a gazelle from the hand of the hunter,</a:t>
            </a:r>
            <a:br>
              <a:rPr lang="en-GB" dirty="0"/>
            </a:br>
            <a:r>
              <a:rPr lang="en-GB" dirty="0"/>
              <a:t>    like a bird from the snare of the fowler.</a:t>
            </a:r>
          </a:p>
          <a:p>
            <a:r>
              <a:rPr lang="en-GB" dirty="0"/>
              <a:t>(Proverbs 6:1 &amp; 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9F1FA9-6A47-46F2-A365-4D66AA5F8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8708" y="4537981"/>
            <a:ext cx="3088755" cy="204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0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EC3DA-7A61-4290-A0BA-EEE7733A1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– snowball. . . Stage 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F3A80B-DD49-489C-8241-B41E3B8EB4A2}"/>
              </a:ext>
            </a:extLst>
          </p:cNvPr>
          <p:cNvSpPr/>
          <p:nvPr/>
        </p:nvSpPr>
        <p:spPr>
          <a:xfrm rot="5400000">
            <a:off x="1938378" y="5089646"/>
            <a:ext cx="504056" cy="1368152"/>
          </a:xfrm>
          <a:prstGeom prst="rec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E628A3-53D8-4E8C-9C97-C444AEFDBA5F}"/>
              </a:ext>
            </a:extLst>
          </p:cNvPr>
          <p:cNvSpPr/>
          <p:nvPr/>
        </p:nvSpPr>
        <p:spPr>
          <a:xfrm rot="5400000">
            <a:off x="3372466" y="5089646"/>
            <a:ext cx="504056" cy="1368152"/>
          </a:xfrm>
          <a:prstGeom prst="rect">
            <a:avLst/>
          </a:prstGeom>
          <a:solidFill>
            <a:srgbClr val="FFC000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1357F5-C616-43C0-A8F3-494C9E7CF54B}"/>
              </a:ext>
            </a:extLst>
          </p:cNvPr>
          <p:cNvSpPr/>
          <p:nvPr/>
        </p:nvSpPr>
        <p:spPr>
          <a:xfrm rot="5400000">
            <a:off x="1866370" y="4305239"/>
            <a:ext cx="504056" cy="1224136"/>
          </a:xfrm>
          <a:prstGeom prst="rec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71BCDE-DADF-4E73-9874-ED84B6B4E44B}"/>
              </a:ext>
            </a:extLst>
          </p:cNvPr>
          <p:cNvSpPr/>
          <p:nvPr/>
        </p:nvSpPr>
        <p:spPr>
          <a:xfrm rot="5400000">
            <a:off x="3173210" y="4305239"/>
            <a:ext cx="504056" cy="1224136"/>
          </a:xfrm>
          <a:prstGeom prst="rect">
            <a:avLst/>
          </a:prstGeom>
          <a:solidFill>
            <a:srgbClr val="FFC000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A77BF9-1D26-4703-A662-2FD510A5D978}"/>
              </a:ext>
            </a:extLst>
          </p:cNvPr>
          <p:cNvSpPr/>
          <p:nvPr/>
        </p:nvSpPr>
        <p:spPr>
          <a:xfrm rot="5400000">
            <a:off x="1780767" y="3536759"/>
            <a:ext cx="504056" cy="1020762"/>
          </a:xfrm>
          <a:prstGeom prst="rec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E701BE-7027-4988-8614-C62F93986A03}"/>
              </a:ext>
            </a:extLst>
          </p:cNvPr>
          <p:cNvSpPr/>
          <p:nvPr/>
        </p:nvSpPr>
        <p:spPr>
          <a:xfrm rot="5400000">
            <a:off x="2899473" y="3536759"/>
            <a:ext cx="504056" cy="1020762"/>
          </a:xfrm>
          <a:prstGeom prst="rect">
            <a:avLst/>
          </a:prstGeom>
          <a:solidFill>
            <a:srgbClr val="FFC000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FF8BBF-64E7-4D50-A0A2-858A9C5CE08E}"/>
              </a:ext>
            </a:extLst>
          </p:cNvPr>
          <p:cNvSpPr/>
          <p:nvPr/>
        </p:nvSpPr>
        <p:spPr>
          <a:xfrm rot="5400000">
            <a:off x="1702434" y="2744924"/>
            <a:ext cx="504056" cy="864096"/>
          </a:xfrm>
          <a:prstGeom prst="rec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0F0661-21CB-4D71-88F8-3114153E08D9}"/>
              </a:ext>
            </a:extLst>
          </p:cNvPr>
          <p:cNvSpPr/>
          <p:nvPr/>
        </p:nvSpPr>
        <p:spPr>
          <a:xfrm rot="5400000">
            <a:off x="2638538" y="2744924"/>
            <a:ext cx="504056" cy="864096"/>
          </a:xfrm>
          <a:prstGeom prst="rect">
            <a:avLst/>
          </a:prstGeom>
          <a:solidFill>
            <a:srgbClr val="FFC000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3F1583-204C-4FC8-BE33-DA162AC1B647}"/>
              </a:ext>
            </a:extLst>
          </p:cNvPr>
          <p:cNvSpPr/>
          <p:nvPr/>
        </p:nvSpPr>
        <p:spPr>
          <a:xfrm rot="5400000">
            <a:off x="1630426" y="1888800"/>
            <a:ext cx="504056" cy="720080"/>
          </a:xfrm>
          <a:prstGeom prst="rec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264398-BBBE-4136-ABAE-F6BC11D09234}"/>
              </a:ext>
            </a:extLst>
          </p:cNvPr>
          <p:cNvSpPr/>
          <p:nvPr/>
        </p:nvSpPr>
        <p:spPr>
          <a:xfrm rot="5400000">
            <a:off x="2411898" y="1888800"/>
            <a:ext cx="504056" cy="720080"/>
          </a:xfrm>
          <a:prstGeom prst="rect">
            <a:avLst/>
          </a:prstGeom>
          <a:solidFill>
            <a:srgbClr val="FFC000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F2CD9E-9E16-43D6-99DB-6669AE8E007A}"/>
              </a:ext>
            </a:extLst>
          </p:cNvPr>
          <p:cNvSpPr/>
          <p:nvPr/>
        </p:nvSpPr>
        <p:spPr>
          <a:xfrm rot="5400000">
            <a:off x="9878817" y="1740798"/>
            <a:ext cx="208053" cy="720080"/>
          </a:xfrm>
          <a:prstGeom prst="rec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364DB0-7E32-4A05-BB8A-F316F6283BEC}"/>
              </a:ext>
            </a:extLst>
          </p:cNvPr>
          <p:cNvSpPr/>
          <p:nvPr/>
        </p:nvSpPr>
        <p:spPr>
          <a:xfrm rot="5400000">
            <a:off x="9878816" y="2172803"/>
            <a:ext cx="208055" cy="720080"/>
          </a:xfrm>
          <a:prstGeom prst="rect">
            <a:avLst/>
          </a:prstGeom>
          <a:solidFill>
            <a:srgbClr val="FFC000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E6AD6D-F51C-4998-86F7-8C771D2A8EAE}"/>
              </a:ext>
            </a:extLst>
          </p:cNvPr>
          <p:cNvSpPr txBox="1"/>
          <p:nvPr/>
        </p:nvSpPr>
        <p:spPr>
          <a:xfrm>
            <a:off x="10631991" y="1908157"/>
            <a:ext cx="108234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dirty="0"/>
              <a:t>Capital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BA1ECB-D724-46DC-9AD2-7F2598ACEFBB}"/>
              </a:ext>
            </a:extLst>
          </p:cNvPr>
          <p:cNvSpPr txBox="1"/>
          <p:nvPr/>
        </p:nvSpPr>
        <p:spPr>
          <a:xfrm>
            <a:off x="10631991" y="2332889"/>
            <a:ext cx="117211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dirty="0"/>
              <a:t>Interest</a:t>
            </a:r>
          </a:p>
        </p:txBody>
      </p:sp>
    </p:spTree>
    <p:extLst>
      <p:ext uri="{BB962C8B-B14F-4D97-AF65-F5344CB8AC3E}">
        <p14:creationId xmlns:p14="http://schemas.microsoft.com/office/powerpoint/2010/main" val="122821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EC3DA-7A61-4290-A0BA-EEE7733A1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– snowball. . .Stage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F3A80B-DD49-489C-8241-B41E3B8EB4A2}"/>
              </a:ext>
            </a:extLst>
          </p:cNvPr>
          <p:cNvSpPr/>
          <p:nvPr/>
        </p:nvSpPr>
        <p:spPr>
          <a:xfrm rot="5400000">
            <a:off x="6861861" y="1562099"/>
            <a:ext cx="504056" cy="1368152"/>
          </a:xfrm>
          <a:prstGeom prst="rec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E628A3-53D8-4E8C-9C97-C444AEFDBA5F}"/>
              </a:ext>
            </a:extLst>
          </p:cNvPr>
          <p:cNvSpPr/>
          <p:nvPr/>
        </p:nvSpPr>
        <p:spPr>
          <a:xfrm rot="5400000">
            <a:off x="1954462" y="5065414"/>
            <a:ext cx="504056" cy="1368152"/>
          </a:xfrm>
          <a:prstGeom prst="rect">
            <a:avLst/>
          </a:prstGeom>
          <a:solidFill>
            <a:srgbClr val="FFC000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1357F5-C616-43C0-A8F3-494C9E7CF54B}"/>
              </a:ext>
            </a:extLst>
          </p:cNvPr>
          <p:cNvSpPr/>
          <p:nvPr/>
        </p:nvSpPr>
        <p:spPr>
          <a:xfrm rot="5400000">
            <a:off x="5487230" y="1634107"/>
            <a:ext cx="504056" cy="1224136"/>
          </a:xfrm>
          <a:prstGeom prst="rec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71BCDE-DADF-4E73-9874-ED84B6B4E44B}"/>
              </a:ext>
            </a:extLst>
          </p:cNvPr>
          <p:cNvSpPr/>
          <p:nvPr/>
        </p:nvSpPr>
        <p:spPr>
          <a:xfrm rot="5400000">
            <a:off x="1882454" y="4210205"/>
            <a:ext cx="504056" cy="1224136"/>
          </a:xfrm>
          <a:prstGeom prst="rect">
            <a:avLst/>
          </a:prstGeom>
          <a:solidFill>
            <a:srgbClr val="FFC000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A77BF9-1D26-4703-A662-2FD510A5D978}"/>
              </a:ext>
            </a:extLst>
          </p:cNvPr>
          <p:cNvSpPr/>
          <p:nvPr/>
        </p:nvSpPr>
        <p:spPr>
          <a:xfrm rot="5400000">
            <a:off x="4286294" y="1735794"/>
            <a:ext cx="504056" cy="1020762"/>
          </a:xfrm>
          <a:prstGeom prst="rec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E701BE-7027-4988-8614-C62F93986A03}"/>
              </a:ext>
            </a:extLst>
          </p:cNvPr>
          <p:cNvSpPr/>
          <p:nvPr/>
        </p:nvSpPr>
        <p:spPr>
          <a:xfrm rot="5400000">
            <a:off x="1764683" y="3474663"/>
            <a:ext cx="504056" cy="1020762"/>
          </a:xfrm>
          <a:prstGeom prst="rect">
            <a:avLst/>
          </a:prstGeom>
          <a:solidFill>
            <a:srgbClr val="FFC000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FF8BBF-64E7-4D50-A0A2-858A9C5CE08E}"/>
              </a:ext>
            </a:extLst>
          </p:cNvPr>
          <p:cNvSpPr/>
          <p:nvPr/>
        </p:nvSpPr>
        <p:spPr>
          <a:xfrm rot="5400000">
            <a:off x="3265378" y="1814127"/>
            <a:ext cx="504056" cy="864096"/>
          </a:xfrm>
          <a:prstGeom prst="rec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0F0661-21CB-4D71-88F8-3114153E08D9}"/>
              </a:ext>
            </a:extLst>
          </p:cNvPr>
          <p:cNvSpPr/>
          <p:nvPr/>
        </p:nvSpPr>
        <p:spPr>
          <a:xfrm rot="5400000">
            <a:off x="1702434" y="2654021"/>
            <a:ext cx="504056" cy="864096"/>
          </a:xfrm>
          <a:prstGeom prst="rect">
            <a:avLst/>
          </a:prstGeom>
          <a:solidFill>
            <a:srgbClr val="FFC000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3F1583-204C-4FC8-BE33-DA162AC1B647}"/>
              </a:ext>
            </a:extLst>
          </p:cNvPr>
          <p:cNvSpPr/>
          <p:nvPr/>
        </p:nvSpPr>
        <p:spPr>
          <a:xfrm rot="5400000">
            <a:off x="1630426" y="1888800"/>
            <a:ext cx="504056" cy="720080"/>
          </a:xfrm>
          <a:prstGeom prst="rec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264398-BBBE-4136-ABAE-F6BC11D09234}"/>
              </a:ext>
            </a:extLst>
          </p:cNvPr>
          <p:cNvSpPr/>
          <p:nvPr/>
        </p:nvSpPr>
        <p:spPr>
          <a:xfrm rot="5400000">
            <a:off x="2411898" y="1888800"/>
            <a:ext cx="504056" cy="720080"/>
          </a:xfrm>
          <a:prstGeom prst="rect">
            <a:avLst/>
          </a:prstGeom>
          <a:solidFill>
            <a:srgbClr val="FFC000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F2CD9E-9E16-43D6-99DB-6669AE8E007A}"/>
              </a:ext>
            </a:extLst>
          </p:cNvPr>
          <p:cNvSpPr/>
          <p:nvPr/>
        </p:nvSpPr>
        <p:spPr>
          <a:xfrm rot="5400000">
            <a:off x="9878817" y="1740798"/>
            <a:ext cx="208053" cy="720080"/>
          </a:xfrm>
          <a:prstGeom prst="rec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364DB0-7E32-4A05-BB8A-F316F6283BEC}"/>
              </a:ext>
            </a:extLst>
          </p:cNvPr>
          <p:cNvSpPr/>
          <p:nvPr/>
        </p:nvSpPr>
        <p:spPr>
          <a:xfrm rot="5400000">
            <a:off x="9878816" y="2172803"/>
            <a:ext cx="208055" cy="720080"/>
          </a:xfrm>
          <a:prstGeom prst="rect">
            <a:avLst/>
          </a:prstGeom>
          <a:solidFill>
            <a:srgbClr val="FFC000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E6AD6D-F51C-4998-86F7-8C771D2A8EAE}"/>
              </a:ext>
            </a:extLst>
          </p:cNvPr>
          <p:cNvSpPr txBox="1"/>
          <p:nvPr/>
        </p:nvSpPr>
        <p:spPr>
          <a:xfrm>
            <a:off x="10631991" y="1908157"/>
            <a:ext cx="108234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dirty="0"/>
              <a:t>Capital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BA1ECB-D724-46DC-9AD2-7F2598ACEFBB}"/>
              </a:ext>
            </a:extLst>
          </p:cNvPr>
          <p:cNvSpPr txBox="1"/>
          <p:nvPr/>
        </p:nvSpPr>
        <p:spPr>
          <a:xfrm>
            <a:off x="10631991" y="2332889"/>
            <a:ext cx="117211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dirty="0"/>
              <a:t>Interest</a:t>
            </a:r>
          </a:p>
        </p:txBody>
      </p:sp>
    </p:spTree>
    <p:extLst>
      <p:ext uri="{BB962C8B-B14F-4D97-AF65-F5344CB8AC3E}">
        <p14:creationId xmlns:p14="http://schemas.microsoft.com/office/powerpoint/2010/main" val="267515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EC3DA-7A61-4290-A0BA-EEE7733A1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– snowball. . . Stage 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F3A80B-DD49-489C-8241-B41E3B8EB4A2}"/>
              </a:ext>
            </a:extLst>
          </p:cNvPr>
          <p:cNvSpPr/>
          <p:nvPr/>
        </p:nvSpPr>
        <p:spPr>
          <a:xfrm rot="5400000">
            <a:off x="7840975" y="2401993"/>
            <a:ext cx="504056" cy="1368152"/>
          </a:xfrm>
          <a:prstGeom prst="rec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E628A3-53D8-4E8C-9C97-C444AEFDBA5F}"/>
              </a:ext>
            </a:extLst>
          </p:cNvPr>
          <p:cNvSpPr/>
          <p:nvPr/>
        </p:nvSpPr>
        <p:spPr>
          <a:xfrm rot="5400000">
            <a:off x="1954462" y="5065414"/>
            <a:ext cx="504056" cy="1368152"/>
          </a:xfrm>
          <a:prstGeom prst="rect">
            <a:avLst/>
          </a:prstGeom>
          <a:solidFill>
            <a:srgbClr val="FFC000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1357F5-C616-43C0-A8F3-494C9E7CF54B}"/>
              </a:ext>
            </a:extLst>
          </p:cNvPr>
          <p:cNvSpPr/>
          <p:nvPr/>
        </p:nvSpPr>
        <p:spPr>
          <a:xfrm rot="5400000">
            <a:off x="6466344" y="2474001"/>
            <a:ext cx="504056" cy="1224136"/>
          </a:xfrm>
          <a:prstGeom prst="rec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71BCDE-DADF-4E73-9874-ED84B6B4E44B}"/>
              </a:ext>
            </a:extLst>
          </p:cNvPr>
          <p:cNvSpPr/>
          <p:nvPr/>
        </p:nvSpPr>
        <p:spPr>
          <a:xfrm rot="5400000">
            <a:off x="1882454" y="4210205"/>
            <a:ext cx="504056" cy="1224136"/>
          </a:xfrm>
          <a:prstGeom prst="rect">
            <a:avLst/>
          </a:prstGeom>
          <a:solidFill>
            <a:srgbClr val="FFC000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A77BF9-1D26-4703-A662-2FD510A5D978}"/>
              </a:ext>
            </a:extLst>
          </p:cNvPr>
          <p:cNvSpPr/>
          <p:nvPr/>
        </p:nvSpPr>
        <p:spPr>
          <a:xfrm rot="5400000">
            <a:off x="5265408" y="2575688"/>
            <a:ext cx="504056" cy="1020762"/>
          </a:xfrm>
          <a:prstGeom prst="rec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E701BE-7027-4988-8614-C62F93986A03}"/>
              </a:ext>
            </a:extLst>
          </p:cNvPr>
          <p:cNvSpPr/>
          <p:nvPr/>
        </p:nvSpPr>
        <p:spPr>
          <a:xfrm rot="5400000">
            <a:off x="1764683" y="3474663"/>
            <a:ext cx="504056" cy="1020762"/>
          </a:xfrm>
          <a:prstGeom prst="rect">
            <a:avLst/>
          </a:prstGeom>
          <a:solidFill>
            <a:srgbClr val="FFC000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FF8BBF-64E7-4D50-A0A2-858A9C5CE08E}"/>
              </a:ext>
            </a:extLst>
          </p:cNvPr>
          <p:cNvSpPr/>
          <p:nvPr/>
        </p:nvSpPr>
        <p:spPr>
          <a:xfrm rot="5400000">
            <a:off x="4244492" y="2654021"/>
            <a:ext cx="504056" cy="864096"/>
          </a:xfrm>
          <a:prstGeom prst="rec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0F0661-21CB-4D71-88F8-3114153E08D9}"/>
              </a:ext>
            </a:extLst>
          </p:cNvPr>
          <p:cNvSpPr/>
          <p:nvPr/>
        </p:nvSpPr>
        <p:spPr>
          <a:xfrm rot="5400000">
            <a:off x="1702434" y="2654021"/>
            <a:ext cx="504056" cy="864096"/>
          </a:xfrm>
          <a:prstGeom prst="rect">
            <a:avLst/>
          </a:prstGeom>
          <a:solidFill>
            <a:srgbClr val="FFC000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3F1583-204C-4FC8-BE33-DA162AC1B647}"/>
              </a:ext>
            </a:extLst>
          </p:cNvPr>
          <p:cNvSpPr/>
          <p:nvPr/>
        </p:nvSpPr>
        <p:spPr>
          <a:xfrm rot="5400000">
            <a:off x="2609540" y="2728694"/>
            <a:ext cx="504056" cy="720080"/>
          </a:xfrm>
          <a:prstGeom prst="rec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264398-BBBE-4136-ABAE-F6BC11D09234}"/>
              </a:ext>
            </a:extLst>
          </p:cNvPr>
          <p:cNvSpPr/>
          <p:nvPr/>
        </p:nvSpPr>
        <p:spPr>
          <a:xfrm rot="5400000">
            <a:off x="3391012" y="2728694"/>
            <a:ext cx="504056" cy="720080"/>
          </a:xfrm>
          <a:prstGeom prst="rect">
            <a:avLst/>
          </a:prstGeom>
          <a:solidFill>
            <a:srgbClr val="FFC000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F2CD9E-9E16-43D6-99DB-6669AE8E007A}"/>
              </a:ext>
            </a:extLst>
          </p:cNvPr>
          <p:cNvSpPr/>
          <p:nvPr/>
        </p:nvSpPr>
        <p:spPr>
          <a:xfrm rot="5400000">
            <a:off x="9878817" y="1740798"/>
            <a:ext cx="208053" cy="720080"/>
          </a:xfrm>
          <a:prstGeom prst="rec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364DB0-7E32-4A05-BB8A-F316F6283BEC}"/>
              </a:ext>
            </a:extLst>
          </p:cNvPr>
          <p:cNvSpPr/>
          <p:nvPr/>
        </p:nvSpPr>
        <p:spPr>
          <a:xfrm rot="5400000">
            <a:off x="9878816" y="2172803"/>
            <a:ext cx="208055" cy="720080"/>
          </a:xfrm>
          <a:prstGeom prst="rect">
            <a:avLst/>
          </a:prstGeom>
          <a:solidFill>
            <a:srgbClr val="FFC000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E6AD6D-F51C-4998-86F7-8C771D2A8EAE}"/>
              </a:ext>
            </a:extLst>
          </p:cNvPr>
          <p:cNvSpPr txBox="1"/>
          <p:nvPr/>
        </p:nvSpPr>
        <p:spPr>
          <a:xfrm>
            <a:off x="10631991" y="1908157"/>
            <a:ext cx="108234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dirty="0"/>
              <a:t>Capital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BA1ECB-D724-46DC-9AD2-7F2598ACEFBB}"/>
              </a:ext>
            </a:extLst>
          </p:cNvPr>
          <p:cNvSpPr txBox="1"/>
          <p:nvPr/>
        </p:nvSpPr>
        <p:spPr>
          <a:xfrm>
            <a:off x="10631991" y="2332889"/>
            <a:ext cx="117211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dirty="0"/>
              <a:t>Interest</a:t>
            </a:r>
          </a:p>
        </p:txBody>
      </p:sp>
    </p:spTree>
    <p:extLst>
      <p:ext uri="{BB962C8B-B14F-4D97-AF65-F5344CB8AC3E}">
        <p14:creationId xmlns:p14="http://schemas.microsoft.com/office/powerpoint/2010/main" val="124209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0001018.potx" id="{D19C2884-2C55-4C1A-A5C2-5D03FF1F35A4}" vid="{5F7A9C6A-558C-4654-B762-2F22BC904FAE}"/>
    </a:ext>
  </a:extLst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Chalkboard education presentation (widescreen)</Template>
  <TotalTime>50170</TotalTime>
  <Words>381</Words>
  <Application>Microsoft Office PowerPoint</Application>
  <PresentationFormat>Custom</PresentationFormat>
  <Paragraphs>107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Baskerville Old Face</vt:lpstr>
      <vt:lpstr>Consolas</vt:lpstr>
      <vt:lpstr>Corbel</vt:lpstr>
      <vt:lpstr>Stencil</vt:lpstr>
      <vt:lpstr>Chalkboard 16x9</vt:lpstr>
      <vt:lpstr>We’re separate because... </vt:lpstr>
      <vt:lpstr>5 Financial Commandments - Recap</vt:lpstr>
      <vt:lpstr>5 Financial Commandments</vt:lpstr>
      <vt:lpstr>Debt &amp; Slavery</vt:lpstr>
      <vt:lpstr>Slaves? A true tale. . .</vt:lpstr>
      <vt:lpstr>God’s view of debt. . .</vt:lpstr>
      <vt:lpstr>How to – snowball. . . Stage 1</vt:lpstr>
      <vt:lpstr>How to – snowball. . .Stage 2</vt:lpstr>
      <vt:lpstr>How to – snowball. . . Stage 3</vt:lpstr>
      <vt:lpstr>How to – snowball. . . Stage 4</vt:lpstr>
      <vt:lpstr>Mortgages not included . . .</vt:lpstr>
      <vt:lpstr>5 Financial Commandments</vt:lpstr>
      <vt:lpstr>5 Financial Commandments</vt:lpstr>
      <vt:lpstr>Investing</vt:lpstr>
      <vt:lpstr>Investing</vt:lpstr>
      <vt:lpstr>Maximising impact:</vt:lpstr>
      <vt:lpstr>Emotional Learning. . .</vt:lpstr>
      <vt:lpstr>Investing</vt:lpstr>
      <vt:lpstr>Recap 5 Commandments:</vt:lpstr>
      <vt:lpstr>Summing it all up</vt:lpstr>
      <vt:lpstr>Summing it all up</vt:lpstr>
      <vt:lpstr>Summing it all up</vt:lpstr>
      <vt:lpstr>Summing it all 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Nephilim</dc:title>
  <dc:creator>Richard Down</dc:creator>
  <cp:lastModifiedBy>Richard Down</cp:lastModifiedBy>
  <cp:revision>210</cp:revision>
  <cp:lastPrinted>2018-06-08T19:49:02Z</cp:lastPrinted>
  <dcterms:created xsi:type="dcterms:W3CDTF">2018-03-11T19:08:34Z</dcterms:created>
  <dcterms:modified xsi:type="dcterms:W3CDTF">2019-03-25T20:18:15Z</dcterms:modified>
</cp:coreProperties>
</file>