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8" r:id="rId3"/>
    <p:sldId id="259" r:id="rId4"/>
    <p:sldId id="260" r:id="rId5"/>
    <p:sldId id="261" r:id="rId6"/>
    <p:sldId id="262" r:id="rId7"/>
    <p:sldId id="263" r:id="rId8"/>
    <p:sldId id="275" r:id="rId9"/>
    <p:sldId id="264" r:id="rId10"/>
    <p:sldId id="265" r:id="rId11"/>
    <p:sldId id="276" r:id="rId12"/>
    <p:sldId id="266" r:id="rId13"/>
    <p:sldId id="274" r:id="rId14"/>
    <p:sldId id="267" r:id="rId15"/>
    <p:sldId id="268" r:id="rId16"/>
    <p:sldId id="269" r:id="rId17"/>
    <p:sldId id="270" r:id="rId18"/>
    <p:sldId id="277" r:id="rId19"/>
    <p:sldId id="278" r:id="rId20"/>
    <p:sldId id="279" r:id="rId21"/>
    <p:sldId id="281" r:id="rId22"/>
    <p:sldId id="280" r:id="rId23"/>
    <p:sldId id="273" r:id="rId24"/>
  </p:sldIdLst>
  <p:sldSz cx="12188825"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280" autoAdjust="0"/>
  </p:normalViewPr>
  <p:slideViewPr>
    <p:cSldViewPr>
      <p:cViewPr varScale="1">
        <p:scale>
          <a:sx n="72" d="100"/>
          <a:sy n="72" d="100"/>
        </p:scale>
        <p:origin x="618" y="72"/>
      </p:cViewPr>
      <p:guideLst>
        <p:guide pos="3839"/>
        <p:guide orient="horz" pos="2160"/>
      </p:guideLst>
    </p:cSldViewPr>
  </p:slideViewPr>
  <p:outlineViewPr>
    <p:cViewPr>
      <p:scale>
        <a:sx n="33" d="100"/>
        <a:sy n="33" d="100"/>
      </p:scale>
      <p:origin x="0" y="-1062"/>
    </p:cViewPr>
  </p:outlineViewPr>
  <p:notesTextViewPr>
    <p:cViewPr>
      <p:scale>
        <a:sx n="1" d="1"/>
        <a:sy n="1" d="1"/>
      </p:scale>
      <p:origin x="0" y="0"/>
    </p:cViewPr>
  </p:notesTextViewPr>
  <p:notesViewPr>
    <p:cSldViewPr showGuides="1">
      <p:cViewPr varScale="1">
        <p:scale>
          <a:sx n="52" d="100"/>
          <a:sy n="52" d="100"/>
        </p:scale>
        <p:origin x="2664" y="3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784AA43A-3F76-4A13-9CD6-36134EB429E3}" type="datetimeFigureOut">
              <a:rPr lang="en-US"/>
              <a:t>6/12/2018</a:t>
            </a:fld>
            <a:endParaRPr/>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5F674A4F-2B7A-4ECB-A400-260B2FFC03C1}" type="datetimeFigureOut">
              <a:rPr lang="en-US"/>
              <a:t>6/12/2018</a:t>
            </a:fld>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16" tIns="48308" rIns="96616" bIns="48308" rtlCol="0" anchor="ctr"/>
          <a:lstStyle/>
          <a:p>
            <a:endParaRP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6/12/2018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6/12/2018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6/12/2018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6/12/2018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6/12/2018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6/12/2018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6/12/2018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6/12/2018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6/12/2018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6/12/2018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6/12/2018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684567" cy="2667000"/>
          </a:xfrm>
        </p:spPr>
        <p:txBody>
          <a:bodyPr/>
          <a:lstStyle/>
          <a:p>
            <a:r>
              <a:rPr lang="en-US" dirty="0"/>
              <a:t>We’re separate because... </a:t>
            </a:r>
          </a:p>
        </p:txBody>
      </p:sp>
      <p:sp>
        <p:nvSpPr>
          <p:cNvPr id="3" name="Subtitle 2"/>
          <p:cNvSpPr>
            <a:spLocks noGrp="1"/>
          </p:cNvSpPr>
          <p:nvPr>
            <p:ph type="subTitle" idx="1"/>
          </p:nvPr>
        </p:nvSpPr>
        <p:spPr/>
        <p:txBody>
          <a:bodyPr/>
          <a:lstStyle/>
          <a:p>
            <a:r>
              <a:rPr lang="en-US" dirty="0"/>
              <a:t>We believe the Bible is Inspired!</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512A-D973-4546-9677-FAF8EB1743E7}"/>
              </a:ext>
            </a:extLst>
          </p:cNvPr>
          <p:cNvSpPr>
            <a:spLocks noGrp="1"/>
          </p:cNvSpPr>
          <p:nvPr>
            <p:ph type="title"/>
          </p:nvPr>
        </p:nvSpPr>
        <p:spPr/>
        <p:txBody>
          <a:bodyPr/>
          <a:lstStyle/>
          <a:p>
            <a:r>
              <a:rPr lang="en-GB" dirty="0"/>
              <a:t>Conclusion: EGW quote</a:t>
            </a:r>
          </a:p>
        </p:txBody>
      </p:sp>
      <p:sp>
        <p:nvSpPr>
          <p:cNvPr id="3" name="Content Placeholder 2">
            <a:extLst>
              <a:ext uri="{FF2B5EF4-FFF2-40B4-BE49-F238E27FC236}">
                <a16:creationId xmlns:a16="http://schemas.microsoft.com/office/drawing/2014/main" id="{65ACD640-B601-481F-8205-274DB112B86F}"/>
              </a:ext>
            </a:extLst>
          </p:cNvPr>
          <p:cNvSpPr>
            <a:spLocks noGrp="1"/>
          </p:cNvSpPr>
          <p:nvPr>
            <p:ph idx="1"/>
          </p:nvPr>
        </p:nvSpPr>
        <p:spPr/>
        <p:txBody>
          <a:bodyPr/>
          <a:lstStyle/>
          <a:p>
            <a:r>
              <a:rPr lang="en-GB" dirty="0"/>
              <a:t>“</a:t>
            </a:r>
            <a:r>
              <a:rPr lang="en-GB" dirty="0">
                <a:solidFill>
                  <a:srgbClr val="FF0000"/>
                </a:solidFill>
              </a:rPr>
              <a:t>It is not the words of the Bible that are inspired, but the men that were inspired</a:t>
            </a:r>
            <a:r>
              <a:rPr lang="en-GB" dirty="0"/>
              <a:t>. Inspiration acts not on the man’s words or his expressions </a:t>
            </a:r>
            <a:r>
              <a:rPr lang="en-GB" dirty="0">
                <a:solidFill>
                  <a:srgbClr val="FF0000"/>
                </a:solidFill>
              </a:rPr>
              <a:t>but on the man himself, </a:t>
            </a:r>
            <a:r>
              <a:rPr lang="en-GB" dirty="0"/>
              <a:t>who, under the influence of the Holy Ghost, is imbued with thoughts. But the words receive the impress of the individual mind. The divine mind is diffused. The divine mind and will is combined with the human mind and will; thus the utterances of the man are the word of God”</a:t>
            </a:r>
          </a:p>
          <a:p>
            <a:pPr marL="0" indent="0">
              <a:buNone/>
            </a:pPr>
            <a:r>
              <a:rPr lang="en-GB" dirty="0"/>
              <a:t>(</a:t>
            </a:r>
            <a:r>
              <a:rPr lang="en-GB" i="1" dirty="0"/>
              <a:t>Selected Messages, vol. 1</a:t>
            </a:r>
            <a:r>
              <a:rPr lang="en-GB" dirty="0"/>
              <a:t>, 21).</a:t>
            </a:r>
          </a:p>
        </p:txBody>
      </p:sp>
    </p:spTree>
    <p:extLst>
      <p:ext uri="{BB962C8B-B14F-4D97-AF65-F5344CB8AC3E}">
        <p14:creationId xmlns:p14="http://schemas.microsoft.com/office/powerpoint/2010/main" val="33218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3C99-3CAD-4871-BD13-F3E741EF3770}"/>
              </a:ext>
            </a:extLst>
          </p:cNvPr>
          <p:cNvSpPr>
            <a:spLocks noGrp="1"/>
          </p:cNvSpPr>
          <p:nvPr>
            <p:ph type="title"/>
          </p:nvPr>
        </p:nvSpPr>
        <p:spPr/>
        <p:txBody>
          <a:bodyPr/>
          <a:lstStyle/>
          <a:p>
            <a:r>
              <a:rPr lang="en-GB" dirty="0"/>
              <a:t>In simple terms:</a:t>
            </a:r>
          </a:p>
        </p:txBody>
      </p:sp>
      <p:sp>
        <p:nvSpPr>
          <p:cNvPr id="3" name="Content Placeholder 2">
            <a:extLst>
              <a:ext uri="{FF2B5EF4-FFF2-40B4-BE49-F238E27FC236}">
                <a16:creationId xmlns:a16="http://schemas.microsoft.com/office/drawing/2014/main" id="{15E4B645-900C-4B2A-9E43-31C21DB68FC5}"/>
              </a:ext>
            </a:extLst>
          </p:cNvPr>
          <p:cNvSpPr>
            <a:spLocks noGrp="1"/>
          </p:cNvSpPr>
          <p:nvPr>
            <p:ph idx="1"/>
          </p:nvPr>
        </p:nvSpPr>
        <p:spPr/>
        <p:txBody>
          <a:bodyPr/>
          <a:lstStyle/>
          <a:p>
            <a:r>
              <a:rPr lang="en-GB" sz="3200" dirty="0"/>
              <a:t>God inspires:</a:t>
            </a:r>
          </a:p>
          <a:p>
            <a:r>
              <a:rPr lang="en-GB" dirty="0"/>
              <a:t>Motivates</a:t>
            </a:r>
          </a:p>
          <a:p>
            <a:r>
              <a:rPr lang="en-GB" dirty="0"/>
              <a:t>Enables</a:t>
            </a:r>
          </a:p>
          <a:p>
            <a:r>
              <a:rPr lang="en-GB" dirty="0"/>
              <a:t>Empowers</a:t>
            </a:r>
          </a:p>
          <a:p>
            <a:r>
              <a:rPr lang="en-GB" dirty="0"/>
              <a:t>Preserves</a:t>
            </a:r>
            <a:r>
              <a:rPr lang="en-GB" dirty="0">
                <a:solidFill>
                  <a:srgbClr val="FF0000"/>
                </a:solidFill>
              </a:rPr>
              <a:t>.</a:t>
            </a:r>
          </a:p>
        </p:txBody>
      </p:sp>
    </p:spTree>
    <p:extLst>
      <p:ext uri="{BB962C8B-B14F-4D97-AF65-F5344CB8AC3E}">
        <p14:creationId xmlns:p14="http://schemas.microsoft.com/office/powerpoint/2010/main" val="154975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EAD1-7097-463B-A04A-A734D7E651D7}"/>
              </a:ext>
            </a:extLst>
          </p:cNvPr>
          <p:cNvSpPr>
            <a:spLocks noGrp="1"/>
          </p:cNvSpPr>
          <p:nvPr>
            <p:ph type="title"/>
          </p:nvPr>
        </p:nvSpPr>
        <p:spPr/>
        <p:txBody>
          <a:bodyPr/>
          <a:lstStyle/>
          <a:p>
            <a:r>
              <a:rPr lang="en-GB" dirty="0"/>
              <a:t>SDA</a:t>
            </a:r>
            <a:r>
              <a:rPr lang="en-GB" baseline="0" dirty="0"/>
              <a:t> relationship with Inspiration:</a:t>
            </a:r>
            <a:endParaRPr lang="en-GB" dirty="0"/>
          </a:p>
        </p:txBody>
      </p:sp>
      <p:pic>
        <p:nvPicPr>
          <p:cNvPr id="6" name="Picture 5">
            <a:extLst>
              <a:ext uri="{FF2B5EF4-FFF2-40B4-BE49-F238E27FC236}">
                <a16:creationId xmlns:a16="http://schemas.microsoft.com/office/drawing/2014/main" id="{778300C6-7E1B-433F-9045-3DB014295B50}"/>
              </a:ext>
            </a:extLst>
          </p:cNvPr>
          <p:cNvPicPr>
            <a:picLocks noChangeAspect="1"/>
          </p:cNvPicPr>
          <p:nvPr/>
        </p:nvPicPr>
        <p:blipFill>
          <a:blip r:embed="rId2"/>
          <a:stretch>
            <a:fillRect/>
          </a:stretch>
        </p:blipFill>
        <p:spPr>
          <a:xfrm>
            <a:off x="4150196" y="1960527"/>
            <a:ext cx="3810000" cy="4229100"/>
          </a:xfrm>
          <a:prstGeom prst="rect">
            <a:avLst/>
          </a:prstGeom>
        </p:spPr>
      </p:pic>
      <p:pic>
        <p:nvPicPr>
          <p:cNvPr id="7" name="Picture 6">
            <a:extLst>
              <a:ext uri="{FF2B5EF4-FFF2-40B4-BE49-F238E27FC236}">
                <a16:creationId xmlns:a16="http://schemas.microsoft.com/office/drawing/2014/main" id="{A4869746-3429-44F2-84CD-69B0CBB3258F}"/>
              </a:ext>
            </a:extLst>
          </p:cNvPr>
          <p:cNvPicPr>
            <a:picLocks noChangeAspect="1"/>
          </p:cNvPicPr>
          <p:nvPr/>
        </p:nvPicPr>
        <p:blipFill>
          <a:blip r:embed="rId3"/>
          <a:stretch>
            <a:fillRect/>
          </a:stretch>
        </p:blipFill>
        <p:spPr>
          <a:xfrm>
            <a:off x="650876" y="1960527"/>
            <a:ext cx="2128838" cy="3210706"/>
          </a:xfrm>
          <a:prstGeom prst="rect">
            <a:avLst/>
          </a:prstGeom>
        </p:spPr>
      </p:pic>
      <p:pic>
        <p:nvPicPr>
          <p:cNvPr id="8" name="Picture 7">
            <a:extLst>
              <a:ext uri="{FF2B5EF4-FFF2-40B4-BE49-F238E27FC236}">
                <a16:creationId xmlns:a16="http://schemas.microsoft.com/office/drawing/2014/main" id="{C802DFF0-8A85-47CF-9577-D3E598ED43B7}"/>
              </a:ext>
            </a:extLst>
          </p:cNvPr>
          <p:cNvPicPr>
            <a:picLocks noChangeAspect="1"/>
          </p:cNvPicPr>
          <p:nvPr/>
        </p:nvPicPr>
        <p:blipFill>
          <a:blip r:embed="rId4"/>
          <a:stretch>
            <a:fillRect/>
          </a:stretch>
        </p:blipFill>
        <p:spPr>
          <a:xfrm>
            <a:off x="9409112" y="1964824"/>
            <a:ext cx="2514600" cy="3800475"/>
          </a:xfrm>
          <a:prstGeom prst="rect">
            <a:avLst/>
          </a:prstGeom>
        </p:spPr>
      </p:pic>
    </p:spTree>
    <p:extLst>
      <p:ext uri="{BB962C8B-B14F-4D97-AF65-F5344CB8AC3E}">
        <p14:creationId xmlns:p14="http://schemas.microsoft.com/office/powerpoint/2010/main" val="31774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EAD1-7097-463B-A04A-A734D7E651D7}"/>
              </a:ext>
            </a:extLst>
          </p:cNvPr>
          <p:cNvSpPr>
            <a:spLocks noGrp="1"/>
          </p:cNvSpPr>
          <p:nvPr>
            <p:ph type="title"/>
          </p:nvPr>
        </p:nvSpPr>
        <p:spPr/>
        <p:txBody>
          <a:bodyPr/>
          <a:lstStyle/>
          <a:p>
            <a:r>
              <a:rPr lang="en-GB" dirty="0"/>
              <a:t>SDA</a:t>
            </a:r>
            <a:r>
              <a:rPr lang="en-GB" baseline="0" dirty="0"/>
              <a:t> relationship with Inspiration:</a:t>
            </a:r>
            <a:endParaRPr lang="en-GB" dirty="0"/>
          </a:p>
        </p:txBody>
      </p:sp>
      <p:sp>
        <p:nvSpPr>
          <p:cNvPr id="3" name="Content Placeholder 2">
            <a:extLst>
              <a:ext uri="{FF2B5EF4-FFF2-40B4-BE49-F238E27FC236}">
                <a16:creationId xmlns:a16="http://schemas.microsoft.com/office/drawing/2014/main" id="{F4959648-02DE-41E8-B7CD-FB136C3347CA}"/>
              </a:ext>
            </a:extLst>
          </p:cNvPr>
          <p:cNvSpPr>
            <a:spLocks noGrp="1"/>
          </p:cNvSpPr>
          <p:nvPr>
            <p:ph idx="1"/>
          </p:nvPr>
        </p:nvSpPr>
        <p:spPr>
          <a:xfrm>
            <a:off x="2422004" y="1874306"/>
            <a:ext cx="6552728" cy="4267200"/>
          </a:xfrm>
        </p:spPr>
        <p:txBody>
          <a:bodyPr/>
          <a:lstStyle/>
          <a:p>
            <a:pPr algn="ctr"/>
            <a:r>
              <a:rPr lang="en-GB" dirty="0"/>
              <a:t>Uriah Smith</a:t>
            </a:r>
          </a:p>
          <a:p>
            <a:pPr algn="ctr"/>
            <a:r>
              <a:rPr lang="en-GB" dirty="0"/>
              <a:t>George I Butler</a:t>
            </a:r>
          </a:p>
          <a:p>
            <a:pPr algn="ctr"/>
            <a:r>
              <a:rPr lang="en-GB" dirty="0"/>
              <a:t>1880s</a:t>
            </a:r>
          </a:p>
          <a:p>
            <a:pPr algn="ctr"/>
            <a:r>
              <a:rPr lang="en-GB" dirty="0"/>
              <a:t>5 ‘Levels’ of inspiration</a:t>
            </a:r>
          </a:p>
        </p:txBody>
      </p:sp>
      <p:pic>
        <p:nvPicPr>
          <p:cNvPr id="4" name="Picture 3">
            <a:extLst>
              <a:ext uri="{FF2B5EF4-FFF2-40B4-BE49-F238E27FC236}">
                <a16:creationId xmlns:a16="http://schemas.microsoft.com/office/drawing/2014/main" id="{7D87F59E-E713-4D0C-A513-77F6965BA57F}"/>
              </a:ext>
            </a:extLst>
          </p:cNvPr>
          <p:cNvPicPr>
            <a:picLocks noChangeAspect="1"/>
          </p:cNvPicPr>
          <p:nvPr/>
        </p:nvPicPr>
        <p:blipFill>
          <a:blip r:embed="rId2"/>
          <a:stretch>
            <a:fillRect/>
          </a:stretch>
        </p:blipFill>
        <p:spPr>
          <a:xfrm>
            <a:off x="9478788" y="1874306"/>
            <a:ext cx="2114153" cy="3349153"/>
          </a:xfrm>
          <a:prstGeom prst="rect">
            <a:avLst/>
          </a:prstGeom>
        </p:spPr>
      </p:pic>
      <p:pic>
        <p:nvPicPr>
          <p:cNvPr id="5" name="Picture 4">
            <a:extLst>
              <a:ext uri="{FF2B5EF4-FFF2-40B4-BE49-F238E27FC236}">
                <a16:creationId xmlns:a16="http://schemas.microsoft.com/office/drawing/2014/main" id="{E7E6AC85-7EE3-4081-8938-BEEC774D5321}"/>
              </a:ext>
            </a:extLst>
          </p:cNvPr>
          <p:cNvPicPr>
            <a:picLocks noChangeAspect="1"/>
          </p:cNvPicPr>
          <p:nvPr/>
        </p:nvPicPr>
        <p:blipFill>
          <a:blip r:embed="rId3"/>
          <a:stretch>
            <a:fillRect/>
          </a:stretch>
        </p:blipFill>
        <p:spPr>
          <a:xfrm>
            <a:off x="405779" y="1855051"/>
            <a:ext cx="2499141" cy="3368407"/>
          </a:xfrm>
          <a:prstGeom prst="rect">
            <a:avLst/>
          </a:prstGeom>
        </p:spPr>
      </p:pic>
    </p:spTree>
    <p:extLst>
      <p:ext uri="{BB962C8B-B14F-4D97-AF65-F5344CB8AC3E}">
        <p14:creationId xmlns:p14="http://schemas.microsoft.com/office/powerpoint/2010/main" val="324331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1E63-96E8-462C-9BEF-841147C9D693}"/>
              </a:ext>
            </a:extLst>
          </p:cNvPr>
          <p:cNvSpPr>
            <a:spLocks noGrp="1"/>
          </p:cNvSpPr>
          <p:nvPr>
            <p:ph type="title"/>
          </p:nvPr>
        </p:nvSpPr>
        <p:spPr/>
        <p:txBody>
          <a:bodyPr/>
          <a:lstStyle/>
          <a:p>
            <a:r>
              <a:rPr lang="en-GB" dirty="0"/>
              <a:t>Mono-phonic</a:t>
            </a:r>
            <a:r>
              <a:rPr lang="en-GB" baseline="0" dirty="0"/>
              <a:t> view:</a:t>
            </a:r>
            <a:endParaRPr lang="en-GB" dirty="0"/>
          </a:p>
        </p:txBody>
      </p:sp>
      <p:pic>
        <p:nvPicPr>
          <p:cNvPr id="4" name="Picture 3">
            <a:extLst>
              <a:ext uri="{FF2B5EF4-FFF2-40B4-BE49-F238E27FC236}">
                <a16:creationId xmlns:a16="http://schemas.microsoft.com/office/drawing/2014/main" id="{8F13E836-9889-4587-8C67-54CFBA259712}"/>
              </a:ext>
            </a:extLst>
          </p:cNvPr>
          <p:cNvPicPr>
            <a:picLocks noChangeAspect="1"/>
          </p:cNvPicPr>
          <p:nvPr/>
        </p:nvPicPr>
        <p:blipFill>
          <a:blip r:embed="rId2"/>
          <a:stretch>
            <a:fillRect/>
          </a:stretch>
        </p:blipFill>
        <p:spPr>
          <a:xfrm>
            <a:off x="2188234" y="1933204"/>
            <a:ext cx="7812358" cy="4389552"/>
          </a:xfrm>
          <a:prstGeom prst="rect">
            <a:avLst/>
          </a:prstGeom>
        </p:spPr>
      </p:pic>
    </p:spTree>
    <p:extLst>
      <p:ext uri="{BB962C8B-B14F-4D97-AF65-F5344CB8AC3E}">
        <p14:creationId xmlns:p14="http://schemas.microsoft.com/office/powerpoint/2010/main" val="397322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6EED-7001-4112-B5D3-8841FE2BFE4F}"/>
              </a:ext>
            </a:extLst>
          </p:cNvPr>
          <p:cNvSpPr>
            <a:spLocks noGrp="1"/>
          </p:cNvSpPr>
          <p:nvPr>
            <p:ph type="title"/>
          </p:nvPr>
        </p:nvSpPr>
        <p:spPr/>
        <p:txBody>
          <a:bodyPr/>
          <a:lstStyle/>
          <a:p>
            <a:r>
              <a:rPr lang="en-GB" dirty="0"/>
              <a:t>Symphonic view:</a:t>
            </a:r>
          </a:p>
        </p:txBody>
      </p:sp>
      <p:pic>
        <p:nvPicPr>
          <p:cNvPr id="4" name="Picture 3">
            <a:extLst>
              <a:ext uri="{FF2B5EF4-FFF2-40B4-BE49-F238E27FC236}">
                <a16:creationId xmlns:a16="http://schemas.microsoft.com/office/drawing/2014/main" id="{7B8B5A52-D9C1-4A7D-B87E-7F1F47B03211}"/>
              </a:ext>
            </a:extLst>
          </p:cNvPr>
          <p:cNvPicPr>
            <a:picLocks noChangeAspect="1"/>
          </p:cNvPicPr>
          <p:nvPr/>
        </p:nvPicPr>
        <p:blipFill>
          <a:blip r:embed="rId2"/>
          <a:stretch>
            <a:fillRect/>
          </a:stretch>
        </p:blipFill>
        <p:spPr>
          <a:xfrm>
            <a:off x="379413" y="1916832"/>
            <a:ext cx="11430000" cy="4133850"/>
          </a:xfrm>
          <a:prstGeom prst="rect">
            <a:avLst/>
          </a:prstGeom>
        </p:spPr>
      </p:pic>
    </p:spTree>
    <p:extLst>
      <p:ext uri="{BB962C8B-B14F-4D97-AF65-F5344CB8AC3E}">
        <p14:creationId xmlns:p14="http://schemas.microsoft.com/office/powerpoint/2010/main" val="9234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47CE-F481-4530-99F0-4EE5B0A81D51}"/>
              </a:ext>
            </a:extLst>
          </p:cNvPr>
          <p:cNvSpPr>
            <a:spLocks noGrp="1"/>
          </p:cNvSpPr>
          <p:nvPr>
            <p:ph type="title"/>
          </p:nvPr>
        </p:nvSpPr>
        <p:spPr/>
        <p:txBody>
          <a:bodyPr/>
          <a:lstStyle/>
          <a:p>
            <a:r>
              <a:rPr lang="en-GB" dirty="0"/>
              <a:t>Conclusion: Scripture is complex</a:t>
            </a:r>
          </a:p>
        </p:txBody>
      </p:sp>
      <p:sp>
        <p:nvSpPr>
          <p:cNvPr id="3" name="Content Placeholder 2">
            <a:extLst>
              <a:ext uri="{FF2B5EF4-FFF2-40B4-BE49-F238E27FC236}">
                <a16:creationId xmlns:a16="http://schemas.microsoft.com/office/drawing/2014/main" id="{61442917-818B-40CA-926E-13ADDA3F5DB9}"/>
              </a:ext>
            </a:extLst>
          </p:cNvPr>
          <p:cNvSpPr>
            <a:spLocks noGrp="1"/>
          </p:cNvSpPr>
          <p:nvPr>
            <p:ph idx="1"/>
          </p:nvPr>
        </p:nvSpPr>
        <p:spPr/>
        <p:txBody>
          <a:bodyPr/>
          <a:lstStyle/>
          <a:p>
            <a:r>
              <a:rPr lang="en-GB" dirty="0"/>
              <a:t>‘Plenary Verbal Inspiration’ is too narrow a term</a:t>
            </a:r>
          </a:p>
          <a:p>
            <a:r>
              <a:rPr lang="en-GB" dirty="0"/>
              <a:t>A ‘Symphonic’ view of inspiration allows for:</a:t>
            </a:r>
          </a:p>
          <a:p>
            <a:pPr lvl="1"/>
            <a:r>
              <a:rPr lang="en-GB" dirty="0"/>
              <a:t>The words of God</a:t>
            </a:r>
          </a:p>
          <a:p>
            <a:pPr lvl="1"/>
            <a:r>
              <a:rPr lang="en-GB" dirty="0"/>
              <a:t>Visions from God</a:t>
            </a:r>
          </a:p>
          <a:p>
            <a:pPr lvl="1"/>
            <a:r>
              <a:rPr lang="en-GB" dirty="0"/>
              <a:t>The words (experiences) of men</a:t>
            </a:r>
          </a:p>
          <a:p>
            <a:pPr lvl="1"/>
            <a:r>
              <a:rPr lang="en-GB" dirty="0"/>
              <a:t>An inspired account of history</a:t>
            </a:r>
          </a:p>
          <a:p>
            <a:pPr lvl="1"/>
            <a:r>
              <a:rPr lang="en-GB" dirty="0"/>
              <a:t>Poetry, wisdom</a:t>
            </a:r>
          </a:p>
          <a:p>
            <a:r>
              <a:rPr lang="en-GB" dirty="0"/>
              <a:t>Sometimes singly, sometimes in harmony</a:t>
            </a:r>
            <a:r>
              <a:rPr lang="en-GB" dirty="0">
                <a:solidFill>
                  <a:srgbClr val="FF0000"/>
                </a:solidFill>
              </a:rPr>
              <a:t>.</a:t>
            </a:r>
          </a:p>
          <a:p>
            <a:pPr marL="274320" lvl="1" indent="0">
              <a:buNone/>
            </a:pPr>
            <a:endParaRPr lang="en-GB" dirty="0"/>
          </a:p>
        </p:txBody>
      </p:sp>
    </p:spTree>
    <p:extLst>
      <p:ext uri="{BB962C8B-B14F-4D97-AF65-F5344CB8AC3E}">
        <p14:creationId xmlns:p14="http://schemas.microsoft.com/office/powerpoint/2010/main" val="25268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1542-0CB1-437C-AD1F-1BBD63CCE687}"/>
              </a:ext>
            </a:extLst>
          </p:cNvPr>
          <p:cNvSpPr>
            <a:spLocks noGrp="1"/>
          </p:cNvSpPr>
          <p:nvPr>
            <p:ph type="title"/>
          </p:nvPr>
        </p:nvSpPr>
        <p:spPr/>
        <p:txBody>
          <a:bodyPr/>
          <a:lstStyle/>
          <a:p>
            <a:r>
              <a:rPr lang="en-GB" dirty="0"/>
              <a:t>Postmodern Bible study:</a:t>
            </a:r>
          </a:p>
        </p:txBody>
      </p:sp>
      <p:pic>
        <p:nvPicPr>
          <p:cNvPr id="4" name="Picture 3">
            <a:extLst>
              <a:ext uri="{FF2B5EF4-FFF2-40B4-BE49-F238E27FC236}">
                <a16:creationId xmlns:a16="http://schemas.microsoft.com/office/drawing/2014/main" id="{8B759E8E-0D40-44A8-9A9F-6D390093F6F7}"/>
              </a:ext>
            </a:extLst>
          </p:cNvPr>
          <p:cNvPicPr>
            <a:picLocks noChangeAspect="1"/>
          </p:cNvPicPr>
          <p:nvPr/>
        </p:nvPicPr>
        <p:blipFill>
          <a:blip r:embed="rId2"/>
          <a:stretch>
            <a:fillRect/>
          </a:stretch>
        </p:blipFill>
        <p:spPr>
          <a:xfrm>
            <a:off x="450851" y="1916832"/>
            <a:ext cx="4608512" cy="4608512"/>
          </a:xfrm>
          <a:prstGeom prst="rect">
            <a:avLst/>
          </a:prstGeom>
        </p:spPr>
      </p:pic>
      <p:pic>
        <p:nvPicPr>
          <p:cNvPr id="5" name="Picture 4">
            <a:extLst>
              <a:ext uri="{FF2B5EF4-FFF2-40B4-BE49-F238E27FC236}">
                <a16:creationId xmlns:a16="http://schemas.microsoft.com/office/drawing/2014/main" id="{2D4CA9F6-0734-4286-86C2-475DE8D6B6D3}"/>
              </a:ext>
            </a:extLst>
          </p:cNvPr>
          <p:cNvPicPr>
            <a:picLocks noChangeAspect="1"/>
          </p:cNvPicPr>
          <p:nvPr/>
        </p:nvPicPr>
        <p:blipFill>
          <a:blip r:embed="rId3"/>
          <a:stretch>
            <a:fillRect/>
          </a:stretch>
        </p:blipFill>
        <p:spPr>
          <a:xfrm>
            <a:off x="6886500" y="1916832"/>
            <a:ext cx="3986808" cy="4558250"/>
          </a:xfrm>
          <a:prstGeom prst="rect">
            <a:avLst/>
          </a:prstGeom>
        </p:spPr>
      </p:pic>
    </p:spTree>
    <p:extLst>
      <p:ext uri="{BB962C8B-B14F-4D97-AF65-F5344CB8AC3E}">
        <p14:creationId xmlns:p14="http://schemas.microsoft.com/office/powerpoint/2010/main" val="317617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1542-0CB1-437C-AD1F-1BBD63CCE687}"/>
              </a:ext>
            </a:extLst>
          </p:cNvPr>
          <p:cNvSpPr>
            <a:spLocks noGrp="1"/>
          </p:cNvSpPr>
          <p:nvPr>
            <p:ph type="title"/>
          </p:nvPr>
        </p:nvSpPr>
        <p:spPr/>
        <p:txBody>
          <a:bodyPr/>
          <a:lstStyle/>
          <a:p>
            <a:r>
              <a:rPr lang="en-GB" dirty="0"/>
              <a:t>How to use: Hermeneutic</a:t>
            </a:r>
          </a:p>
        </p:txBody>
      </p:sp>
      <p:pic>
        <p:nvPicPr>
          <p:cNvPr id="4" name="Picture 3">
            <a:extLst>
              <a:ext uri="{FF2B5EF4-FFF2-40B4-BE49-F238E27FC236}">
                <a16:creationId xmlns:a16="http://schemas.microsoft.com/office/drawing/2014/main" id="{739FDD3B-37AA-4BE5-8D41-B9303A7EFAE1}"/>
              </a:ext>
            </a:extLst>
          </p:cNvPr>
          <p:cNvPicPr>
            <a:picLocks noChangeAspect="1"/>
          </p:cNvPicPr>
          <p:nvPr/>
        </p:nvPicPr>
        <p:blipFill>
          <a:blip r:embed="rId2"/>
          <a:stretch>
            <a:fillRect/>
          </a:stretch>
        </p:blipFill>
        <p:spPr>
          <a:xfrm>
            <a:off x="2638028" y="1844824"/>
            <a:ext cx="6120680" cy="4584602"/>
          </a:xfrm>
          <a:prstGeom prst="rect">
            <a:avLst/>
          </a:prstGeom>
        </p:spPr>
      </p:pic>
    </p:spTree>
    <p:extLst>
      <p:ext uri="{BB962C8B-B14F-4D97-AF65-F5344CB8AC3E}">
        <p14:creationId xmlns:p14="http://schemas.microsoft.com/office/powerpoint/2010/main" val="22670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136A-CC1D-4296-A8F6-D3887EA26BBD}"/>
              </a:ext>
            </a:extLst>
          </p:cNvPr>
          <p:cNvSpPr>
            <a:spLocks noGrp="1"/>
          </p:cNvSpPr>
          <p:nvPr>
            <p:ph type="title"/>
          </p:nvPr>
        </p:nvSpPr>
        <p:spPr/>
        <p:txBody>
          <a:bodyPr/>
          <a:lstStyle/>
          <a:p>
            <a:r>
              <a:rPr lang="en-GB" dirty="0"/>
              <a:t>Top 3 rules of Hermeneutics:</a:t>
            </a:r>
          </a:p>
        </p:txBody>
      </p:sp>
      <p:sp>
        <p:nvSpPr>
          <p:cNvPr id="3" name="Content Placeholder 2">
            <a:extLst>
              <a:ext uri="{FF2B5EF4-FFF2-40B4-BE49-F238E27FC236}">
                <a16:creationId xmlns:a16="http://schemas.microsoft.com/office/drawing/2014/main" id="{4B79996F-415C-4805-9363-BA65BFEBFF2B}"/>
              </a:ext>
            </a:extLst>
          </p:cNvPr>
          <p:cNvSpPr>
            <a:spLocks noGrp="1"/>
          </p:cNvSpPr>
          <p:nvPr>
            <p:ph idx="1"/>
          </p:nvPr>
        </p:nvSpPr>
        <p:spPr/>
        <p:txBody>
          <a:bodyPr>
            <a:normAutofit/>
          </a:bodyPr>
          <a:lstStyle/>
          <a:p>
            <a:pPr marL="457200" indent="-457200">
              <a:buFont typeface="+mj-lt"/>
              <a:buAutoNum type="arabicPeriod"/>
            </a:pPr>
            <a:r>
              <a:rPr lang="en-GB" sz="3600" dirty="0"/>
              <a:t>Context</a:t>
            </a:r>
          </a:p>
          <a:p>
            <a:pPr marL="457200" indent="-457200">
              <a:buFont typeface="+mj-lt"/>
              <a:buAutoNum type="arabicPeriod"/>
            </a:pPr>
            <a:r>
              <a:rPr lang="en-GB" sz="3600" dirty="0"/>
              <a:t>Context</a:t>
            </a:r>
          </a:p>
          <a:p>
            <a:pPr marL="457200" indent="-457200">
              <a:buFont typeface="+mj-lt"/>
              <a:buAutoNum type="arabicPeriod"/>
            </a:pPr>
            <a:r>
              <a:rPr lang="en-GB" sz="3600" dirty="0"/>
              <a:t>Context !</a:t>
            </a:r>
          </a:p>
        </p:txBody>
      </p:sp>
    </p:spTree>
    <p:extLst>
      <p:ext uri="{BB962C8B-B14F-4D97-AF65-F5344CB8AC3E}">
        <p14:creationId xmlns:p14="http://schemas.microsoft.com/office/powerpoint/2010/main" val="7549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77D3-EC54-44B9-8D21-4B4530057D05}"/>
              </a:ext>
            </a:extLst>
          </p:cNvPr>
          <p:cNvSpPr>
            <a:spLocks noGrp="1"/>
          </p:cNvSpPr>
          <p:nvPr>
            <p:ph type="title"/>
          </p:nvPr>
        </p:nvSpPr>
        <p:spPr/>
        <p:txBody>
          <a:bodyPr/>
          <a:lstStyle/>
          <a:p>
            <a:r>
              <a:rPr lang="en-GB" dirty="0"/>
              <a:t>2 Timothy 3:16</a:t>
            </a:r>
          </a:p>
        </p:txBody>
      </p:sp>
      <p:sp>
        <p:nvSpPr>
          <p:cNvPr id="3" name="Content Placeholder 2">
            <a:extLst>
              <a:ext uri="{FF2B5EF4-FFF2-40B4-BE49-F238E27FC236}">
                <a16:creationId xmlns:a16="http://schemas.microsoft.com/office/drawing/2014/main" id="{D8884626-4837-451C-9BDD-933BC1869346}"/>
              </a:ext>
            </a:extLst>
          </p:cNvPr>
          <p:cNvSpPr>
            <a:spLocks noGrp="1"/>
          </p:cNvSpPr>
          <p:nvPr>
            <p:ph idx="1"/>
          </p:nvPr>
        </p:nvSpPr>
        <p:spPr/>
        <p:txBody>
          <a:bodyPr/>
          <a:lstStyle/>
          <a:p>
            <a:pPr marL="0" indent="0">
              <a:buNone/>
            </a:pPr>
            <a:r>
              <a:rPr lang="en-GB" dirty="0"/>
              <a:t>“Every scripture is inspired by God and useful for teaching, for reproof, for correction, and for training in righteousness,” </a:t>
            </a:r>
          </a:p>
        </p:txBody>
      </p:sp>
    </p:spTree>
    <p:extLst>
      <p:ext uri="{BB962C8B-B14F-4D97-AF65-F5344CB8AC3E}">
        <p14:creationId xmlns:p14="http://schemas.microsoft.com/office/powerpoint/2010/main" val="11751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4C25-53DD-481B-9876-7011EC79D107}"/>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5571928E-9F8C-4B15-93D7-9EA42FC28257}"/>
              </a:ext>
            </a:extLst>
          </p:cNvPr>
          <p:cNvSpPr>
            <a:spLocks noGrp="1"/>
          </p:cNvSpPr>
          <p:nvPr>
            <p:ph idx="1"/>
          </p:nvPr>
        </p:nvSpPr>
        <p:spPr>
          <a:xfrm>
            <a:off x="1522414" y="1905000"/>
            <a:ext cx="9144000" cy="4267200"/>
          </a:xfrm>
        </p:spPr>
        <p:txBody>
          <a:bodyPr/>
          <a:lstStyle/>
          <a:p>
            <a:r>
              <a:rPr lang="en-GB" dirty="0"/>
              <a:t>Genesis 1: 1 &amp; 2</a:t>
            </a:r>
          </a:p>
          <a:p>
            <a:r>
              <a:rPr lang="en-GB" dirty="0"/>
              <a:t>1 In the beginning God created the heavens and the earth.</a:t>
            </a:r>
          </a:p>
          <a:p>
            <a:r>
              <a:rPr lang="en-GB" baseline="30000" dirty="0"/>
              <a:t>2 </a:t>
            </a:r>
            <a:r>
              <a:rPr lang="en-GB" dirty="0"/>
              <a:t>Now the earth was without shape and empty, and darkness was over the surface of the watery deep, but the Spirit of God was moving over the surface of the water. </a:t>
            </a:r>
            <a:r>
              <a:rPr lang="en-GB" baseline="30000" dirty="0"/>
              <a:t>3 </a:t>
            </a:r>
            <a:r>
              <a:rPr lang="en-GB" dirty="0"/>
              <a:t>God said, “Let there be light.”</a:t>
            </a:r>
          </a:p>
          <a:p>
            <a:endParaRPr lang="en-GB" dirty="0"/>
          </a:p>
        </p:txBody>
      </p:sp>
      <p:sp>
        <p:nvSpPr>
          <p:cNvPr id="4" name="Speech Bubble: Rectangle with Corners Rounded 3">
            <a:extLst>
              <a:ext uri="{FF2B5EF4-FFF2-40B4-BE49-F238E27FC236}">
                <a16:creationId xmlns:a16="http://schemas.microsoft.com/office/drawing/2014/main" id="{98F1E1CE-3CE9-4FCF-A122-6C52FD830038}"/>
              </a:ext>
            </a:extLst>
          </p:cNvPr>
          <p:cNvSpPr/>
          <p:nvPr/>
        </p:nvSpPr>
        <p:spPr>
          <a:xfrm>
            <a:off x="333772" y="5517232"/>
            <a:ext cx="5328592" cy="654968"/>
          </a:xfrm>
          <a:prstGeom prst="wedgeRoundRectCallout">
            <a:avLst>
              <a:gd name="adj1" fmla="val 80529"/>
              <a:gd name="adj2" fmla="val -257529"/>
              <a:gd name="adj3" fmla="val 16667"/>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accent1"/>
                </a:solidFill>
                <a:effectLst>
                  <a:outerShdw blurRad="38100" dist="25400" dir="5400000" algn="ctr" rotWithShape="0">
                    <a:srgbClr val="6E747A">
                      <a:alpha val="43000"/>
                    </a:srgbClr>
                  </a:outerShdw>
                </a:effectLst>
              </a:rPr>
              <a:t>Add up the genealogies = ~6000 years</a:t>
            </a:r>
          </a:p>
        </p:txBody>
      </p:sp>
      <p:sp>
        <p:nvSpPr>
          <p:cNvPr id="5" name="Speech Bubble: Rectangle with Corners Rounded 4">
            <a:extLst>
              <a:ext uri="{FF2B5EF4-FFF2-40B4-BE49-F238E27FC236}">
                <a16:creationId xmlns:a16="http://schemas.microsoft.com/office/drawing/2014/main" id="{598F0F6B-F8A5-43CB-9F13-12BACC421A54}"/>
              </a:ext>
            </a:extLst>
          </p:cNvPr>
          <p:cNvSpPr/>
          <p:nvPr/>
        </p:nvSpPr>
        <p:spPr>
          <a:xfrm>
            <a:off x="6526464" y="5510158"/>
            <a:ext cx="5328592" cy="654968"/>
          </a:xfrm>
          <a:prstGeom prst="wedgeRoundRectCallout">
            <a:avLst>
              <a:gd name="adj1" fmla="val 41456"/>
              <a:gd name="adj2" fmla="val -412174"/>
              <a:gd name="adj3" fmla="val 16667"/>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ln w="0"/>
                <a:solidFill>
                  <a:schemeClr val="accent1"/>
                </a:solidFill>
                <a:effectLst>
                  <a:outerShdw blurRad="38100" dist="25400" dir="5400000" algn="ctr" rotWithShape="0">
                    <a:srgbClr val="6E747A">
                      <a:alpha val="43000"/>
                    </a:srgbClr>
                  </a:outerShdw>
                </a:effectLst>
              </a:rPr>
              <a:t>But the earth is 4.5 billion years old!</a:t>
            </a:r>
          </a:p>
        </p:txBody>
      </p:sp>
      <p:pic>
        <p:nvPicPr>
          <p:cNvPr id="6" name="Picture 5">
            <a:extLst>
              <a:ext uri="{FF2B5EF4-FFF2-40B4-BE49-F238E27FC236}">
                <a16:creationId xmlns:a16="http://schemas.microsoft.com/office/drawing/2014/main" id="{EAF6D91E-CFCE-4CD6-A2D5-E81900480223}"/>
              </a:ext>
            </a:extLst>
          </p:cNvPr>
          <p:cNvPicPr>
            <a:picLocks noChangeAspect="1"/>
          </p:cNvPicPr>
          <p:nvPr/>
        </p:nvPicPr>
        <p:blipFill>
          <a:blip r:embed="rId2"/>
          <a:stretch>
            <a:fillRect/>
          </a:stretch>
        </p:blipFill>
        <p:spPr>
          <a:xfrm>
            <a:off x="10126860" y="128873"/>
            <a:ext cx="1859497" cy="2942654"/>
          </a:xfrm>
          <a:prstGeom prst="rect">
            <a:avLst/>
          </a:prstGeom>
        </p:spPr>
      </p:pic>
    </p:spTree>
    <p:extLst>
      <p:ext uri="{BB962C8B-B14F-4D97-AF65-F5344CB8AC3E}">
        <p14:creationId xmlns:p14="http://schemas.microsoft.com/office/powerpoint/2010/main" val="18455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4C25-53DD-481B-9876-7011EC79D107}"/>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5571928E-9F8C-4B15-93D7-9EA42FC28257}"/>
              </a:ext>
            </a:extLst>
          </p:cNvPr>
          <p:cNvSpPr>
            <a:spLocks noGrp="1"/>
          </p:cNvSpPr>
          <p:nvPr>
            <p:ph idx="1"/>
          </p:nvPr>
        </p:nvSpPr>
        <p:spPr>
          <a:xfrm>
            <a:off x="1522414" y="1905000"/>
            <a:ext cx="9144000" cy="4267200"/>
          </a:xfrm>
        </p:spPr>
        <p:txBody>
          <a:bodyPr/>
          <a:lstStyle/>
          <a:p>
            <a:r>
              <a:rPr lang="en-GB" dirty="0"/>
              <a:t>Genesis 1: 1 &amp; 2</a:t>
            </a:r>
          </a:p>
          <a:p>
            <a:r>
              <a:rPr lang="en-GB" dirty="0"/>
              <a:t>1 In the beginning God created the heavens and the earth.</a:t>
            </a:r>
          </a:p>
          <a:p>
            <a:r>
              <a:rPr lang="en-GB" baseline="30000" dirty="0"/>
              <a:t>2 </a:t>
            </a:r>
            <a:r>
              <a:rPr lang="en-GB" dirty="0"/>
              <a:t>Now the earth was without shape and empty, and darkness was over the surface of the watery deep, but the Spirit of God was moving over the surface of the water. </a:t>
            </a:r>
            <a:r>
              <a:rPr lang="en-GB" baseline="30000" dirty="0"/>
              <a:t>3 </a:t>
            </a:r>
            <a:r>
              <a:rPr lang="en-GB" dirty="0"/>
              <a:t>God said, “Let there be light.”</a:t>
            </a:r>
          </a:p>
          <a:p>
            <a:endParaRPr lang="en-GB" dirty="0"/>
          </a:p>
        </p:txBody>
      </p:sp>
      <p:sp>
        <p:nvSpPr>
          <p:cNvPr id="7" name="Speech Bubble: Rectangle with Corners Rounded 6">
            <a:extLst>
              <a:ext uri="{FF2B5EF4-FFF2-40B4-BE49-F238E27FC236}">
                <a16:creationId xmlns:a16="http://schemas.microsoft.com/office/drawing/2014/main" id="{5D7F2591-CF4D-4710-8556-391DE85F3296}"/>
              </a:ext>
            </a:extLst>
          </p:cNvPr>
          <p:cNvSpPr/>
          <p:nvPr/>
        </p:nvSpPr>
        <p:spPr>
          <a:xfrm rot="5400000">
            <a:off x="8362664" y="3094227"/>
            <a:ext cx="6408712" cy="720080"/>
          </a:xfrm>
          <a:prstGeom prst="wedgeRoundRectCallout">
            <a:avLst>
              <a:gd name="adj1" fmla="val -8101"/>
              <a:gd name="adj2" fmla="val 33600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t>INSERT 4.5 BILLION YEARS HERE!</a:t>
            </a:r>
          </a:p>
        </p:txBody>
      </p:sp>
    </p:spTree>
    <p:extLst>
      <p:ext uri="{BB962C8B-B14F-4D97-AF65-F5344CB8AC3E}">
        <p14:creationId xmlns:p14="http://schemas.microsoft.com/office/powerpoint/2010/main" val="15424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4C25-53DD-481B-9876-7011EC79D107}"/>
              </a:ext>
            </a:extLst>
          </p:cNvPr>
          <p:cNvSpPr>
            <a:spLocks noGrp="1"/>
          </p:cNvSpPr>
          <p:nvPr>
            <p:ph type="title"/>
          </p:nvPr>
        </p:nvSpPr>
        <p:spPr/>
        <p:txBody>
          <a:bodyPr/>
          <a:lstStyle/>
          <a:p>
            <a:r>
              <a:rPr lang="en-GB" dirty="0"/>
              <a:t>Example 2:</a:t>
            </a:r>
          </a:p>
        </p:txBody>
      </p:sp>
      <p:sp>
        <p:nvSpPr>
          <p:cNvPr id="3" name="Content Placeholder 2">
            <a:extLst>
              <a:ext uri="{FF2B5EF4-FFF2-40B4-BE49-F238E27FC236}">
                <a16:creationId xmlns:a16="http://schemas.microsoft.com/office/drawing/2014/main" id="{5571928E-9F8C-4B15-93D7-9EA42FC28257}"/>
              </a:ext>
            </a:extLst>
          </p:cNvPr>
          <p:cNvSpPr>
            <a:spLocks noGrp="1"/>
          </p:cNvSpPr>
          <p:nvPr>
            <p:ph idx="1"/>
          </p:nvPr>
        </p:nvSpPr>
        <p:spPr/>
        <p:txBody>
          <a:bodyPr/>
          <a:lstStyle/>
          <a:p>
            <a:r>
              <a:rPr lang="en-GB" dirty="0"/>
              <a:t>Genesis 1: 1</a:t>
            </a:r>
          </a:p>
          <a:p>
            <a:r>
              <a:rPr lang="en-GB" dirty="0"/>
              <a:t>1 In the beginning God created the heavens and the earth.</a:t>
            </a:r>
          </a:p>
        </p:txBody>
      </p:sp>
      <p:pic>
        <p:nvPicPr>
          <p:cNvPr id="5" name="Picture 4">
            <a:extLst>
              <a:ext uri="{FF2B5EF4-FFF2-40B4-BE49-F238E27FC236}">
                <a16:creationId xmlns:a16="http://schemas.microsoft.com/office/drawing/2014/main" id="{706359CF-4308-46D6-A0CE-6AE3B4AC9F10}"/>
              </a:ext>
            </a:extLst>
          </p:cNvPr>
          <p:cNvPicPr>
            <a:picLocks noChangeAspect="1"/>
          </p:cNvPicPr>
          <p:nvPr/>
        </p:nvPicPr>
        <p:blipFill>
          <a:blip r:embed="rId2"/>
          <a:stretch>
            <a:fillRect/>
          </a:stretch>
        </p:blipFill>
        <p:spPr>
          <a:xfrm>
            <a:off x="3790156" y="3068960"/>
            <a:ext cx="4680520" cy="3510390"/>
          </a:xfrm>
          <a:prstGeom prst="rect">
            <a:avLst/>
          </a:prstGeom>
        </p:spPr>
      </p:pic>
    </p:spTree>
    <p:extLst>
      <p:ext uri="{BB962C8B-B14F-4D97-AF65-F5344CB8AC3E}">
        <p14:creationId xmlns:p14="http://schemas.microsoft.com/office/powerpoint/2010/main" val="16417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9F5F-FB5B-4E95-9582-D690E87B1E2E}"/>
              </a:ext>
            </a:extLst>
          </p:cNvPr>
          <p:cNvSpPr>
            <a:spLocks noGrp="1"/>
          </p:cNvSpPr>
          <p:nvPr>
            <p:ph type="title"/>
          </p:nvPr>
        </p:nvSpPr>
        <p:spPr/>
        <p:txBody>
          <a:bodyPr/>
          <a:lstStyle/>
          <a:p>
            <a:r>
              <a:rPr lang="en-GB" dirty="0"/>
              <a:t>We are Separate Because?</a:t>
            </a:r>
          </a:p>
        </p:txBody>
      </p:sp>
      <p:sp>
        <p:nvSpPr>
          <p:cNvPr id="3" name="Content Placeholder 2">
            <a:extLst>
              <a:ext uri="{FF2B5EF4-FFF2-40B4-BE49-F238E27FC236}">
                <a16:creationId xmlns:a16="http://schemas.microsoft.com/office/drawing/2014/main" id="{86536F21-3756-445F-BA09-77B44BB92C0C}"/>
              </a:ext>
            </a:extLst>
          </p:cNvPr>
          <p:cNvSpPr>
            <a:spLocks noGrp="1"/>
          </p:cNvSpPr>
          <p:nvPr>
            <p:ph idx="1"/>
          </p:nvPr>
        </p:nvSpPr>
        <p:spPr/>
        <p:txBody>
          <a:bodyPr/>
          <a:lstStyle/>
          <a:p>
            <a:r>
              <a:rPr lang="en-GB" dirty="0"/>
              <a:t>We believe the Bible is God’s inspired ‘word’</a:t>
            </a:r>
          </a:p>
          <a:p>
            <a:r>
              <a:rPr lang="en-GB" dirty="0"/>
              <a:t>We believe it is useful for</a:t>
            </a:r>
          </a:p>
          <a:p>
            <a:pPr lvl="1"/>
            <a:r>
              <a:rPr lang="en-GB" dirty="0"/>
              <a:t>Teaching</a:t>
            </a:r>
          </a:p>
          <a:p>
            <a:pPr lvl="1"/>
            <a:r>
              <a:rPr lang="en-GB" dirty="0"/>
              <a:t>Reproof / correction (correcting behaviour)</a:t>
            </a:r>
          </a:p>
          <a:p>
            <a:pPr lvl="1"/>
            <a:r>
              <a:rPr lang="en-GB" dirty="0"/>
              <a:t>Training in righteousness</a:t>
            </a:r>
          </a:p>
          <a:p>
            <a:r>
              <a:rPr lang="en-GB" dirty="0"/>
              <a:t>We believe in a ‘symphonic view’ of inspiration</a:t>
            </a:r>
          </a:p>
          <a:p>
            <a:r>
              <a:rPr lang="en-GB" dirty="0"/>
              <a:t>We should approach Bible study in a structured way</a:t>
            </a:r>
          </a:p>
          <a:p>
            <a:pPr lvl="1"/>
            <a:r>
              <a:rPr lang="en-GB" dirty="0"/>
              <a:t>Avoiding egocentric interpretation</a:t>
            </a:r>
          </a:p>
          <a:p>
            <a:pPr lvl="1"/>
            <a:r>
              <a:rPr lang="en-GB" dirty="0"/>
              <a:t>Using accepted Hermeneutic methods</a:t>
            </a:r>
            <a:r>
              <a:rPr lang="en-GB" dirty="0">
                <a:solidFill>
                  <a:srgbClr val="FF0000"/>
                </a:solidFill>
              </a:rPr>
              <a:t>!</a:t>
            </a:r>
          </a:p>
        </p:txBody>
      </p:sp>
    </p:spTree>
    <p:extLst>
      <p:ext uri="{BB962C8B-B14F-4D97-AF65-F5344CB8AC3E}">
        <p14:creationId xmlns:p14="http://schemas.microsoft.com/office/powerpoint/2010/main" val="21482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E181-EF9F-4EB5-A8BB-A87DF086BF81}"/>
              </a:ext>
            </a:extLst>
          </p:cNvPr>
          <p:cNvSpPr>
            <a:spLocks noGrp="1"/>
          </p:cNvSpPr>
          <p:nvPr>
            <p:ph type="title"/>
          </p:nvPr>
        </p:nvSpPr>
        <p:spPr/>
        <p:txBody>
          <a:bodyPr/>
          <a:lstStyle/>
          <a:p>
            <a:r>
              <a:rPr lang="en-GB" dirty="0"/>
              <a:t>Verbal Inspiration:</a:t>
            </a:r>
          </a:p>
        </p:txBody>
      </p:sp>
      <p:sp>
        <p:nvSpPr>
          <p:cNvPr id="3" name="Content Placeholder 2">
            <a:extLst>
              <a:ext uri="{FF2B5EF4-FFF2-40B4-BE49-F238E27FC236}">
                <a16:creationId xmlns:a16="http://schemas.microsoft.com/office/drawing/2014/main" id="{42D7C6EC-5AED-42C2-B798-6BC6888DC74C}"/>
              </a:ext>
            </a:extLst>
          </p:cNvPr>
          <p:cNvSpPr>
            <a:spLocks noGrp="1"/>
          </p:cNvSpPr>
          <p:nvPr>
            <p:ph idx="1"/>
          </p:nvPr>
        </p:nvSpPr>
        <p:spPr/>
        <p:txBody>
          <a:bodyPr/>
          <a:lstStyle/>
          <a:p>
            <a:r>
              <a:rPr lang="en-GB" dirty="0"/>
              <a:t>the theological doctrine that a divine inspiration extends to every word of a particular text</a:t>
            </a:r>
          </a:p>
          <a:p>
            <a:endParaRPr lang="en-GB" dirty="0"/>
          </a:p>
        </p:txBody>
      </p:sp>
      <p:pic>
        <p:nvPicPr>
          <p:cNvPr id="4" name="Picture 3">
            <a:extLst>
              <a:ext uri="{FF2B5EF4-FFF2-40B4-BE49-F238E27FC236}">
                <a16:creationId xmlns:a16="http://schemas.microsoft.com/office/drawing/2014/main" id="{449971E8-3514-4317-BF5A-C0F48AFBE3FB}"/>
              </a:ext>
            </a:extLst>
          </p:cNvPr>
          <p:cNvPicPr>
            <a:picLocks noChangeAspect="1"/>
          </p:cNvPicPr>
          <p:nvPr/>
        </p:nvPicPr>
        <p:blipFill>
          <a:blip r:embed="rId2"/>
          <a:stretch>
            <a:fillRect/>
          </a:stretch>
        </p:blipFill>
        <p:spPr>
          <a:xfrm>
            <a:off x="1773932" y="3284984"/>
            <a:ext cx="4048125" cy="2686050"/>
          </a:xfrm>
          <a:prstGeom prst="rect">
            <a:avLst/>
          </a:prstGeom>
        </p:spPr>
      </p:pic>
      <p:sp>
        <p:nvSpPr>
          <p:cNvPr id="5" name="TextBox 4">
            <a:extLst>
              <a:ext uri="{FF2B5EF4-FFF2-40B4-BE49-F238E27FC236}">
                <a16:creationId xmlns:a16="http://schemas.microsoft.com/office/drawing/2014/main" id="{9AB0AECC-03C1-4292-8044-E03EAD41FC64}"/>
              </a:ext>
            </a:extLst>
          </p:cNvPr>
          <p:cNvSpPr txBox="1"/>
          <p:nvPr/>
        </p:nvSpPr>
        <p:spPr>
          <a:xfrm>
            <a:off x="7030516" y="3861048"/>
            <a:ext cx="3960440" cy="1089529"/>
          </a:xfrm>
          <a:prstGeom prst="rect">
            <a:avLst/>
          </a:prstGeom>
          <a:noFill/>
        </p:spPr>
        <p:txBody>
          <a:bodyPr wrap="square" rtlCol="0">
            <a:spAutoFit/>
          </a:bodyPr>
          <a:lstStyle/>
          <a:p>
            <a:pPr>
              <a:lnSpc>
                <a:spcPct val="90000"/>
              </a:lnSpc>
            </a:pPr>
            <a:r>
              <a:rPr lang="en-GB" sz="2400" dirty="0"/>
              <a:t>God breathed. . .</a:t>
            </a:r>
          </a:p>
          <a:p>
            <a:pPr>
              <a:lnSpc>
                <a:spcPct val="90000"/>
              </a:lnSpc>
            </a:pPr>
            <a:endParaRPr lang="en-GB" sz="2400" dirty="0"/>
          </a:p>
          <a:p>
            <a:pPr>
              <a:lnSpc>
                <a:spcPct val="90000"/>
              </a:lnSpc>
            </a:pPr>
            <a:r>
              <a:rPr lang="en-GB" sz="2400" dirty="0"/>
              <a:t>Theos / Pneuma</a:t>
            </a:r>
          </a:p>
        </p:txBody>
      </p:sp>
    </p:spTree>
    <p:extLst>
      <p:ext uri="{BB962C8B-B14F-4D97-AF65-F5344CB8AC3E}">
        <p14:creationId xmlns:p14="http://schemas.microsoft.com/office/powerpoint/2010/main" val="23108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F928-E420-4A66-AB7D-FBB85BDC785A}"/>
              </a:ext>
            </a:extLst>
          </p:cNvPr>
          <p:cNvSpPr>
            <a:spLocks noGrp="1"/>
          </p:cNvSpPr>
          <p:nvPr>
            <p:ph type="title"/>
          </p:nvPr>
        </p:nvSpPr>
        <p:spPr/>
        <p:txBody>
          <a:bodyPr/>
          <a:lstStyle/>
          <a:p>
            <a:r>
              <a:rPr lang="en-GB" dirty="0"/>
              <a:t>Most dispute around this term:</a:t>
            </a:r>
          </a:p>
        </p:txBody>
      </p:sp>
      <p:sp>
        <p:nvSpPr>
          <p:cNvPr id="3" name="Content Placeholder 2">
            <a:extLst>
              <a:ext uri="{FF2B5EF4-FFF2-40B4-BE49-F238E27FC236}">
                <a16:creationId xmlns:a16="http://schemas.microsoft.com/office/drawing/2014/main" id="{BAFD8413-ACD5-470A-BE61-9DD3722B6C6D}"/>
              </a:ext>
            </a:extLst>
          </p:cNvPr>
          <p:cNvSpPr>
            <a:spLocks noGrp="1"/>
          </p:cNvSpPr>
          <p:nvPr>
            <p:ph idx="1"/>
          </p:nvPr>
        </p:nvSpPr>
        <p:spPr/>
        <p:txBody>
          <a:bodyPr/>
          <a:lstStyle/>
          <a:p>
            <a:r>
              <a:rPr lang="en-GB" dirty="0"/>
              <a:t>Plenary, Verbal inspiration</a:t>
            </a:r>
          </a:p>
          <a:p>
            <a:r>
              <a:rPr lang="en-GB" dirty="0"/>
              <a:t>Orthodoxy. . .</a:t>
            </a:r>
          </a:p>
          <a:p>
            <a:r>
              <a:rPr lang="en-GB" dirty="0"/>
              <a:t>VS</a:t>
            </a:r>
          </a:p>
          <a:p>
            <a:r>
              <a:rPr lang="en-GB" dirty="0"/>
              <a:t>Heresy</a:t>
            </a:r>
            <a:r>
              <a:rPr lang="en-GB" dirty="0">
                <a:solidFill>
                  <a:srgbClr val="FF0000"/>
                </a:solidFill>
              </a:rPr>
              <a:t>!</a:t>
            </a:r>
          </a:p>
        </p:txBody>
      </p:sp>
    </p:spTree>
    <p:extLst>
      <p:ext uri="{BB962C8B-B14F-4D97-AF65-F5344CB8AC3E}">
        <p14:creationId xmlns:p14="http://schemas.microsoft.com/office/powerpoint/2010/main" val="7342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293F-480B-4066-9C2F-55BD534BED6C}"/>
              </a:ext>
            </a:extLst>
          </p:cNvPr>
          <p:cNvSpPr>
            <a:spLocks noGrp="1"/>
          </p:cNvSpPr>
          <p:nvPr>
            <p:ph type="title"/>
          </p:nvPr>
        </p:nvSpPr>
        <p:spPr/>
        <p:txBody>
          <a:bodyPr/>
          <a:lstStyle/>
          <a:p>
            <a:r>
              <a:rPr lang="en-GB" dirty="0"/>
              <a:t>Is this correct?</a:t>
            </a:r>
          </a:p>
        </p:txBody>
      </p:sp>
      <p:sp>
        <p:nvSpPr>
          <p:cNvPr id="3" name="Content Placeholder 2">
            <a:extLst>
              <a:ext uri="{FF2B5EF4-FFF2-40B4-BE49-F238E27FC236}">
                <a16:creationId xmlns:a16="http://schemas.microsoft.com/office/drawing/2014/main" id="{74D1AA69-7FAB-4566-85D0-9DBAC7C5C556}"/>
              </a:ext>
            </a:extLst>
          </p:cNvPr>
          <p:cNvSpPr>
            <a:spLocks noGrp="1"/>
          </p:cNvSpPr>
          <p:nvPr>
            <p:ph idx="1"/>
          </p:nvPr>
        </p:nvSpPr>
        <p:spPr>
          <a:xfrm>
            <a:off x="5086300" y="3140968"/>
            <a:ext cx="4932042" cy="4267200"/>
          </a:xfrm>
        </p:spPr>
        <p:txBody>
          <a:bodyPr/>
          <a:lstStyle/>
          <a:p>
            <a:pPr marL="0" indent="0">
              <a:buNone/>
            </a:pPr>
            <a:r>
              <a:rPr lang="en-GB" dirty="0"/>
              <a:t> </a:t>
            </a:r>
            <a:r>
              <a:rPr lang="en-GB" sz="4000" dirty="0"/>
              <a:t>Reasons </a:t>
            </a:r>
            <a:r>
              <a:rPr lang="en-GB" sz="4000" u="sng" dirty="0"/>
              <a:t>I don’t </a:t>
            </a:r>
            <a:r>
              <a:rPr lang="en-GB" sz="4000" dirty="0"/>
              <a:t>accept ‘Verbal Inspiration’</a:t>
            </a:r>
            <a:endParaRPr lang="en-GB" dirty="0"/>
          </a:p>
        </p:txBody>
      </p:sp>
      <p:pic>
        <p:nvPicPr>
          <p:cNvPr id="4" name="Picture 3">
            <a:extLst>
              <a:ext uri="{FF2B5EF4-FFF2-40B4-BE49-F238E27FC236}">
                <a16:creationId xmlns:a16="http://schemas.microsoft.com/office/drawing/2014/main" id="{2584C925-C60B-4FE3-A2F5-64C4E0D69F74}"/>
              </a:ext>
            </a:extLst>
          </p:cNvPr>
          <p:cNvPicPr>
            <a:picLocks noChangeAspect="1"/>
          </p:cNvPicPr>
          <p:nvPr/>
        </p:nvPicPr>
        <p:blipFill rotWithShape="1">
          <a:blip r:embed="rId2"/>
          <a:srcRect l="8973" t="5467" b="17326"/>
          <a:stretch/>
        </p:blipFill>
        <p:spPr>
          <a:xfrm>
            <a:off x="693812" y="1905000"/>
            <a:ext cx="3744416" cy="4429368"/>
          </a:xfrm>
          <a:prstGeom prst="rect">
            <a:avLst/>
          </a:prstGeom>
        </p:spPr>
      </p:pic>
    </p:spTree>
    <p:extLst>
      <p:ext uri="{BB962C8B-B14F-4D97-AF65-F5344CB8AC3E}">
        <p14:creationId xmlns:p14="http://schemas.microsoft.com/office/powerpoint/2010/main" val="374603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A227-3BFB-4D5F-B51F-4901C86E70F1}"/>
              </a:ext>
            </a:extLst>
          </p:cNvPr>
          <p:cNvSpPr>
            <a:spLocks noGrp="1"/>
          </p:cNvSpPr>
          <p:nvPr>
            <p:ph type="title"/>
          </p:nvPr>
        </p:nvSpPr>
        <p:spPr>
          <a:xfrm>
            <a:off x="1522414" y="274638"/>
            <a:ext cx="9900590" cy="1020762"/>
          </a:xfrm>
        </p:spPr>
        <p:txBody>
          <a:bodyPr/>
          <a:lstStyle/>
          <a:p>
            <a:r>
              <a:rPr lang="en-GB" dirty="0"/>
              <a:t>1: We are not reading the ‘words’ of God:</a:t>
            </a:r>
          </a:p>
        </p:txBody>
      </p:sp>
      <p:pic>
        <p:nvPicPr>
          <p:cNvPr id="4" name="Picture 3">
            <a:extLst>
              <a:ext uri="{FF2B5EF4-FFF2-40B4-BE49-F238E27FC236}">
                <a16:creationId xmlns:a16="http://schemas.microsoft.com/office/drawing/2014/main" id="{D13E5F9B-BCAC-46F6-8552-8F877D383456}"/>
              </a:ext>
            </a:extLst>
          </p:cNvPr>
          <p:cNvPicPr>
            <a:picLocks noChangeAspect="1"/>
          </p:cNvPicPr>
          <p:nvPr/>
        </p:nvPicPr>
        <p:blipFill>
          <a:blip r:embed="rId2"/>
          <a:stretch>
            <a:fillRect/>
          </a:stretch>
        </p:blipFill>
        <p:spPr>
          <a:xfrm>
            <a:off x="621803" y="2201062"/>
            <a:ext cx="3676209" cy="3676209"/>
          </a:xfrm>
          <a:prstGeom prst="rect">
            <a:avLst/>
          </a:prstGeom>
        </p:spPr>
      </p:pic>
      <p:pic>
        <p:nvPicPr>
          <p:cNvPr id="6" name="Picture 5">
            <a:extLst>
              <a:ext uri="{FF2B5EF4-FFF2-40B4-BE49-F238E27FC236}">
                <a16:creationId xmlns:a16="http://schemas.microsoft.com/office/drawing/2014/main" id="{81931B15-5F19-4439-9619-369A27A396E1}"/>
              </a:ext>
            </a:extLst>
          </p:cNvPr>
          <p:cNvPicPr>
            <a:picLocks noChangeAspect="1"/>
          </p:cNvPicPr>
          <p:nvPr/>
        </p:nvPicPr>
        <p:blipFill>
          <a:blip r:embed="rId3"/>
          <a:stretch>
            <a:fillRect/>
          </a:stretch>
        </p:blipFill>
        <p:spPr>
          <a:xfrm>
            <a:off x="5158308" y="1988840"/>
            <a:ext cx="4968552" cy="2156439"/>
          </a:xfrm>
          <a:prstGeom prst="rect">
            <a:avLst/>
          </a:prstGeom>
        </p:spPr>
      </p:pic>
      <p:pic>
        <p:nvPicPr>
          <p:cNvPr id="7" name="Picture 6">
            <a:extLst>
              <a:ext uri="{FF2B5EF4-FFF2-40B4-BE49-F238E27FC236}">
                <a16:creationId xmlns:a16="http://schemas.microsoft.com/office/drawing/2014/main" id="{4814BF36-7E12-4C51-99BF-51F12FAFEBC5}"/>
              </a:ext>
            </a:extLst>
          </p:cNvPr>
          <p:cNvPicPr>
            <a:picLocks noChangeAspect="1"/>
          </p:cNvPicPr>
          <p:nvPr/>
        </p:nvPicPr>
        <p:blipFill>
          <a:blip r:embed="rId4"/>
          <a:stretch>
            <a:fillRect/>
          </a:stretch>
        </p:blipFill>
        <p:spPr>
          <a:xfrm>
            <a:off x="6166420" y="4637213"/>
            <a:ext cx="5611342" cy="1909314"/>
          </a:xfrm>
          <a:prstGeom prst="rect">
            <a:avLst/>
          </a:prstGeom>
        </p:spPr>
      </p:pic>
    </p:spTree>
    <p:extLst>
      <p:ext uri="{BB962C8B-B14F-4D97-AF65-F5344CB8AC3E}">
        <p14:creationId xmlns:p14="http://schemas.microsoft.com/office/powerpoint/2010/main" val="16670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4B5A-90B1-41FB-A68D-B4E55B253D82}"/>
              </a:ext>
            </a:extLst>
          </p:cNvPr>
          <p:cNvSpPr>
            <a:spLocks noGrp="1"/>
          </p:cNvSpPr>
          <p:nvPr>
            <p:ph type="title"/>
          </p:nvPr>
        </p:nvSpPr>
        <p:spPr/>
        <p:txBody>
          <a:bodyPr/>
          <a:lstStyle/>
          <a:p>
            <a:r>
              <a:rPr lang="en-GB" dirty="0"/>
              <a:t>2: Because of textual variants</a:t>
            </a:r>
          </a:p>
        </p:txBody>
      </p:sp>
      <p:sp>
        <p:nvSpPr>
          <p:cNvPr id="3" name="Content Placeholder 2">
            <a:extLst>
              <a:ext uri="{FF2B5EF4-FFF2-40B4-BE49-F238E27FC236}">
                <a16:creationId xmlns:a16="http://schemas.microsoft.com/office/drawing/2014/main" id="{6D321897-D6B6-4C75-8055-B6E8831CDE6A}"/>
              </a:ext>
            </a:extLst>
          </p:cNvPr>
          <p:cNvSpPr>
            <a:spLocks noGrp="1"/>
          </p:cNvSpPr>
          <p:nvPr>
            <p:ph idx="1"/>
          </p:nvPr>
        </p:nvSpPr>
        <p:spPr/>
        <p:txBody>
          <a:bodyPr/>
          <a:lstStyle/>
          <a:p>
            <a:r>
              <a:rPr lang="en-GB" dirty="0"/>
              <a:t>What is a ‘textual variant’?</a:t>
            </a:r>
          </a:p>
          <a:p>
            <a:pPr lvl="1"/>
            <a:r>
              <a:rPr lang="en-GB" dirty="0"/>
              <a:t>A change in spelling</a:t>
            </a:r>
          </a:p>
          <a:p>
            <a:pPr lvl="1"/>
            <a:r>
              <a:rPr lang="en-GB" dirty="0"/>
              <a:t>A word change</a:t>
            </a:r>
          </a:p>
          <a:p>
            <a:pPr lvl="1"/>
            <a:r>
              <a:rPr lang="en-GB" dirty="0"/>
              <a:t>An omission</a:t>
            </a:r>
          </a:p>
          <a:p>
            <a:pPr lvl="1"/>
            <a:r>
              <a:rPr lang="en-GB" dirty="0"/>
              <a:t>A ‘scribal addition’</a:t>
            </a:r>
          </a:p>
          <a:p>
            <a:pPr lvl="1"/>
            <a:r>
              <a:rPr lang="en-GB" dirty="0"/>
              <a:t>Later additional text</a:t>
            </a:r>
          </a:p>
          <a:p>
            <a:pPr lvl="1"/>
            <a:endParaRPr lang="en-GB" dirty="0"/>
          </a:p>
          <a:p>
            <a:r>
              <a:rPr lang="en-GB" dirty="0"/>
              <a:t>The scale of the problem?</a:t>
            </a:r>
          </a:p>
          <a:p>
            <a:pPr lvl="1"/>
            <a:r>
              <a:rPr lang="en-GB" dirty="0"/>
              <a:t>Greek New Testament contains around 138,000 words</a:t>
            </a:r>
          </a:p>
          <a:p>
            <a:pPr lvl="1"/>
            <a:r>
              <a:rPr lang="en-GB" dirty="0"/>
              <a:t>All documents considered provide 500,000 textual variants</a:t>
            </a:r>
            <a:r>
              <a:rPr lang="en-GB" dirty="0">
                <a:solidFill>
                  <a:srgbClr val="FF0000"/>
                </a:solidFill>
              </a:rPr>
              <a:t>!</a:t>
            </a:r>
          </a:p>
        </p:txBody>
      </p:sp>
    </p:spTree>
    <p:extLst>
      <p:ext uri="{BB962C8B-B14F-4D97-AF65-F5344CB8AC3E}">
        <p14:creationId xmlns:p14="http://schemas.microsoft.com/office/powerpoint/2010/main" val="16724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4B5A-90B1-41FB-A68D-B4E55B253D82}"/>
              </a:ext>
            </a:extLst>
          </p:cNvPr>
          <p:cNvSpPr>
            <a:spLocks noGrp="1"/>
          </p:cNvSpPr>
          <p:nvPr>
            <p:ph type="title"/>
          </p:nvPr>
        </p:nvSpPr>
        <p:spPr/>
        <p:txBody>
          <a:bodyPr/>
          <a:lstStyle/>
          <a:p>
            <a:r>
              <a:rPr lang="en-GB" dirty="0"/>
              <a:t>2: Because of textual variants</a:t>
            </a:r>
          </a:p>
        </p:txBody>
      </p:sp>
      <p:sp>
        <p:nvSpPr>
          <p:cNvPr id="3" name="Content Placeholder 2">
            <a:extLst>
              <a:ext uri="{FF2B5EF4-FFF2-40B4-BE49-F238E27FC236}">
                <a16:creationId xmlns:a16="http://schemas.microsoft.com/office/drawing/2014/main" id="{6D321897-D6B6-4C75-8055-B6E8831CDE6A}"/>
              </a:ext>
            </a:extLst>
          </p:cNvPr>
          <p:cNvSpPr>
            <a:spLocks noGrp="1"/>
          </p:cNvSpPr>
          <p:nvPr>
            <p:ph idx="1"/>
          </p:nvPr>
        </p:nvSpPr>
        <p:spPr/>
        <p:txBody>
          <a:bodyPr/>
          <a:lstStyle/>
          <a:p>
            <a:r>
              <a:rPr lang="en-GB" dirty="0"/>
              <a:t>Examples:</a:t>
            </a:r>
          </a:p>
          <a:p>
            <a:pPr lvl="1"/>
            <a:r>
              <a:rPr lang="en-GB" dirty="0"/>
              <a:t>Mark 9:29 </a:t>
            </a:r>
            <a:r>
              <a:rPr lang="en-GB" baseline="30000" dirty="0"/>
              <a:t>29 </a:t>
            </a:r>
            <a:r>
              <a:rPr lang="en-GB" dirty="0"/>
              <a:t>He told them, “This kind can come out only by prayer.” (and fasting)</a:t>
            </a:r>
          </a:p>
          <a:p>
            <a:pPr lvl="1"/>
            <a:endParaRPr lang="en-GB" dirty="0"/>
          </a:p>
          <a:p>
            <a:pPr lvl="1"/>
            <a:r>
              <a:rPr lang="en-GB" dirty="0"/>
              <a:t>Mark 16:1-8 (original ending of the Gospel)</a:t>
            </a:r>
          </a:p>
          <a:p>
            <a:pPr marL="274320" lvl="1" indent="0">
              <a:buNone/>
            </a:pPr>
            <a:endParaRPr lang="en-GB" dirty="0"/>
          </a:p>
          <a:p>
            <a:pPr lvl="1"/>
            <a:r>
              <a:rPr lang="en-GB" dirty="0"/>
              <a:t>Mark 16:9-20 (later, uncredited ending)</a:t>
            </a:r>
          </a:p>
          <a:p>
            <a:pPr marL="274320" lvl="1" indent="0">
              <a:buNone/>
            </a:pPr>
            <a:endParaRPr lang="en-GB" dirty="0"/>
          </a:p>
          <a:p>
            <a:pPr lvl="1"/>
            <a:r>
              <a:rPr lang="en-GB" dirty="0"/>
              <a:t>John  7:53 – 8:11 (Not originally part of John’s gospel)</a:t>
            </a:r>
          </a:p>
        </p:txBody>
      </p:sp>
      <p:pic>
        <p:nvPicPr>
          <p:cNvPr id="4" name="Picture 3">
            <a:extLst>
              <a:ext uri="{FF2B5EF4-FFF2-40B4-BE49-F238E27FC236}">
                <a16:creationId xmlns:a16="http://schemas.microsoft.com/office/drawing/2014/main" id="{95DA7E4E-5EEE-461A-BED6-268FA5DBB966}"/>
              </a:ext>
            </a:extLst>
          </p:cNvPr>
          <p:cNvPicPr>
            <a:picLocks noChangeAspect="1"/>
          </p:cNvPicPr>
          <p:nvPr/>
        </p:nvPicPr>
        <p:blipFill rotWithShape="1">
          <a:blip r:embed="rId2"/>
          <a:srcRect l="14563" t="32938" r="16040" b="38187"/>
          <a:stretch/>
        </p:blipFill>
        <p:spPr>
          <a:xfrm>
            <a:off x="1917948" y="4941168"/>
            <a:ext cx="8496944" cy="1584176"/>
          </a:xfrm>
          <a:prstGeom prst="rect">
            <a:avLst/>
          </a:prstGeom>
        </p:spPr>
      </p:pic>
    </p:spTree>
    <p:extLst>
      <p:ext uri="{BB962C8B-B14F-4D97-AF65-F5344CB8AC3E}">
        <p14:creationId xmlns:p14="http://schemas.microsoft.com/office/powerpoint/2010/main" val="113738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B4F9-DCF4-447D-9906-DA6D3B6E3705}"/>
              </a:ext>
            </a:extLst>
          </p:cNvPr>
          <p:cNvSpPr>
            <a:spLocks noGrp="1"/>
          </p:cNvSpPr>
          <p:nvPr>
            <p:ph type="title"/>
          </p:nvPr>
        </p:nvSpPr>
        <p:spPr/>
        <p:txBody>
          <a:bodyPr/>
          <a:lstStyle/>
          <a:p>
            <a:r>
              <a:rPr lang="en-GB" dirty="0"/>
              <a:t>3: Because Paul</a:t>
            </a:r>
            <a:r>
              <a:rPr lang="en-GB" baseline="0" dirty="0"/>
              <a:t> wrote a paradox:</a:t>
            </a:r>
            <a:endParaRPr lang="en-GB" dirty="0"/>
          </a:p>
        </p:txBody>
      </p:sp>
      <p:sp>
        <p:nvSpPr>
          <p:cNvPr id="3" name="Content Placeholder 2">
            <a:extLst>
              <a:ext uri="{FF2B5EF4-FFF2-40B4-BE49-F238E27FC236}">
                <a16:creationId xmlns:a16="http://schemas.microsoft.com/office/drawing/2014/main" id="{ABEB07B3-7FD2-4A5B-B5B1-7AE6BE416E19}"/>
              </a:ext>
            </a:extLst>
          </p:cNvPr>
          <p:cNvSpPr>
            <a:spLocks noGrp="1"/>
          </p:cNvSpPr>
          <p:nvPr>
            <p:ph idx="1"/>
          </p:nvPr>
        </p:nvSpPr>
        <p:spPr/>
        <p:txBody>
          <a:bodyPr/>
          <a:lstStyle/>
          <a:p>
            <a:r>
              <a:rPr lang="en-GB" dirty="0"/>
              <a:t>1 Corinthians 7</a:t>
            </a:r>
          </a:p>
          <a:p>
            <a:r>
              <a:rPr lang="en-GB" baseline="30000" dirty="0"/>
              <a:t>10 </a:t>
            </a:r>
            <a:r>
              <a:rPr lang="en-GB" dirty="0"/>
              <a:t>To the married I give this command—</a:t>
            </a:r>
            <a:r>
              <a:rPr lang="en-GB" u="sng" dirty="0"/>
              <a:t>not I, but the Lord</a:t>
            </a:r>
            <a:r>
              <a:rPr lang="en-GB" dirty="0"/>
              <a:t>—a wife should not divorce a husband. . .</a:t>
            </a:r>
          </a:p>
          <a:p>
            <a:r>
              <a:rPr lang="en-GB" baseline="30000" dirty="0"/>
              <a:t>12 </a:t>
            </a:r>
            <a:r>
              <a:rPr lang="en-GB" dirty="0"/>
              <a:t>To the rest I say—</a:t>
            </a:r>
            <a:r>
              <a:rPr lang="en-GB" u="sng" dirty="0"/>
              <a:t>I, not the Lord</a:t>
            </a:r>
            <a:r>
              <a:rPr lang="en-GB" dirty="0"/>
              <a:t>—if a brother has a wife who is not a believer. . .</a:t>
            </a:r>
          </a:p>
          <a:p>
            <a:endParaRPr lang="en-GB" dirty="0"/>
          </a:p>
          <a:p>
            <a:r>
              <a:rPr lang="en-GB" dirty="0"/>
              <a:t>Was Paul ‘verbally inspired’ when he stated what followed was not God’s words</a:t>
            </a:r>
            <a:r>
              <a:rPr lang="en-GB" dirty="0">
                <a:solidFill>
                  <a:srgbClr val="FF0000"/>
                </a:solidFill>
              </a:rPr>
              <a:t>?</a:t>
            </a:r>
          </a:p>
        </p:txBody>
      </p:sp>
    </p:spTree>
    <p:extLst>
      <p:ext uri="{BB962C8B-B14F-4D97-AF65-F5344CB8AC3E}">
        <p14:creationId xmlns:p14="http://schemas.microsoft.com/office/powerpoint/2010/main" val="5330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12546</TotalTime>
  <Words>512</Words>
  <Application>Microsoft Office PowerPoint</Application>
  <PresentationFormat>Custom</PresentationFormat>
  <Paragraphs>99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Consolas</vt:lpstr>
      <vt:lpstr>Corbel</vt:lpstr>
      <vt:lpstr>Chalkboard 16x9</vt:lpstr>
      <vt:lpstr>We’re separate because... </vt:lpstr>
      <vt:lpstr>2 Timothy 3:16</vt:lpstr>
      <vt:lpstr>Verbal Inspiration:</vt:lpstr>
      <vt:lpstr>Most dispute around this term:</vt:lpstr>
      <vt:lpstr>Is this correct?</vt:lpstr>
      <vt:lpstr>1: We are not reading the ‘words’ of God:</vt:lpstr>
      <vt:lpstr>2: Because of textual variants</vt:lpstr>
      <vt:lpstr>2: Because of textual variants</vt:lpstr>
      <vt:lpstr>3: Because Paul wrote a paradox:</vt:lpstr>
      <vt:lpstr>Conclusion: EGW quote</vt:lpstr>
      <vt:lpstr>In simple terms:</vt:lpstr>
      <vt:lpstr>SDA relationship with Inspiration:</vt:lpstr>
      <vt:lpstr>SDA relationship with Inspiration:</vt:lpstr>
      <vt:lpstr>Mono-phonic view:</vt:lpstr>
      <vt:lpstr>Symphonic view:</vt:lpstr>
      <vt:lpstr>Conclusion: Scripture is complex</vt:lpstr>
      <vt:lpstr>Postmodern Bible study:</vt:lpstr>
      <vt:lpstr>How to use: Hermeneutic</vt:lpstr>
      <vt:lpstr>Top 3 rules of Hermeneutics:</vt:lpstr>
      <vt:lpstr>Example 1:</vt:lpstr>
      <vt:lpstr>Example 1:</vt:lpstr>
      <vt:lpstr>Example 2:</vt:lpstr>
      <vt:lpstr>We are Separate Because?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Nephilim</dc:title>
  <dc:creator>Richard Down</dc:creator>
  <cp:lastModifiedBy>Richard Down</cp:lastModifiedBy>
  <cp:revision>47</cp:revision>
  <cp:lastPrinted>2018-06-08T19:49:02Z</cp:lastPrinted>
  <dcterms:created xsi:type="dcterms:W3CDTF">2018-03-11T19:08:34Z</dcterms:created>
  <dcterms:modified xsi:type="dcterms:W3CDTF">2018-06-15T19:21:21Z</dcterms:modified>
</cp:coreProperties>
</file>